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68" r:id="rId6"/>
    <p:sldId id="269" r:id="rId7"/>
    <p:sldId id="270"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Tax Strategy</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D3F0-1FA5-2B7E-64FA-E7408DEEA073}"/>
              </a:ext>
            </a:extLst>
          </p:cNvPr>
          <p:cNvSpPr>
            <a:spLocks noGrp="1"/>
          </p:cNvSpPr>
          <p:nvPr>
            <p:ph type="title"/>
          </p:nvPr>
        </p:nvSpPr>
        <p:spPr/>
        <p:txBody>
          <a:bodyPr/>
          <a:lstStyle/>
          <a:p>
            <a:r>
              <a:rPr lang="en-US" dirty="0"/>
              <a:t>Your Tax Expert is Crucial</a:t>
            </a:r>
          </a:p>
        </p:txBody>
      </p:sp>
      <p:sp>
        <p:nvSpPr>
          <p:cNvPr id="3" name="Content Placeholder 2">
            <a:extLst>
              <a:ext uri="{FF2B5EF4-FFF2-40B4-BE49-F238E27FC236}">
                <a16:creationId xmlns:a16="http://schemas.microsoft.com/office/drawing/2014/main" id="{05F8EB5C-70E7-0698-E124-67C24A10EA22}"/>
              </a:ext>
            </a:extLst>
          </p:cNvPr>
          <p:cNvSpPr>
            <a:spLocks noGrp="1"/>
          </p:cNvSpPr>
          <p:nvPr>
            <p:ph idx="1"/>
          </p:nvPr>
        </p:nvSpPr>
        <p:spPr/>
        <p:txBody>
          <a:bodyPr/>
          <a:lstStyle/>
          <a:p>
            <a:pPr lvl="0">
              <a:spcAft>
                <a:spcPts val="0"/>
              </a:spcAft>
            </a:pPr>
            <a:r>
              <a:rPr lang="en-US" dirty="0">
                <a:latin typeface="Segoe UI" panose="020B0502040204020203" pitchFamily="34" charset="0"/>
                <a:cs typeface="Segoe UI" panose="020B0502040204020203" pitchFamily="34" charset="0"/>
              </a:rPr>
              <a:t>Keep more in your pocket by properly coordinating with your planner, investment specialist and tax expert.</a:t>
            </a:r>
          </a:p>
          <a:p>
            <a:pPr lvl="0">
              <a:spcAft>
                <a:spcPts val="0"/>
              </a:spcAft>
            </a:pPr>
            <a:r>
              <a:rPr lang="en-US" dirty="0">
                <a:latin typeface="Segoe UI" panose="020B0502040204020203" pitchFamily="34" charset="0"/>
                <a:cs typeface="Segoe UI" panose="020B0502040204020203" pitchFamily="34" charset="0"/>
              </a:rPr>
              <a:t>Certified Public Accountants (CPA’s) specialize in tax reporting.</a:t>
            </a:r>
          </a:p>
          <a:p>
            <a:pPr lvl="0">
              <a:spcAft>
                <a:spcPts val="0"/>
              </a:spcAft>
            </a:pPr>
            <a:r>
              <a:rPr lang="en-US" dirty="0">
                <a:latin typeface="Segoe UI" panose="020B0502040204020203" pitchFamily="34" charset="0"/>
                <a:cs typeface="Segoe UI" panose="020B0502040204020203" pitchFamily="34" charset="0"/>
              </a:rPr>
              <a:t>If you do your own taxes, have a tax expert you can call because your investment, planning, insurance, banking and business specialists usually are not.</a:t>
            </a:r>
          </a:p>
          <a:p>
            <a:pPr marL="0" indent="0">
              <a:buNone/>
            </a:pP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681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6DA7-D94C-A76B-98A2-65C4CED82E34}"/>
              </a:ext>
            </a:extLst>
          </p:cNvPr>
          <p:cNvSpPr>
            <a:spLocks noGrp="1"/>
          </p:cNvSpPr>
          <p:nvPr>
            <p:ph type="title"/>
          </p:nvPr>
        </p:nvSpPr>
        <p:spPr>
          <a:xfrm>
            <a:off x="838200" y="365125"/>
            <a:ext cx="10515600" cy="1325563"/>
          </a:xfrm>
        </p:spPr>
        <p:txBody>
          <a:bodyPr anchor="ctr">
            <a:normAutofit/>
          </a:bodyPr>
          <a:lstStyle/>
          <a:p>
            <a:r>
              <a:rPr lang="en-US" dirty="0"/>
              <a:t>Understand Your 1040</a:t>
            </a:r>
          </a:p>
        </p:txBody>
      </p:sp>
      <p:sp>
        <p:nvSpPr>
          <p:cNvPr id="3" name="Content Placeholder 2">
            <a:extLst>
              <a:ext uri="{FF2B5EF4-FFF2-40B4-BE49-F238E27FC236}">
                <a16:creationId xmlns:a16="http://schemas.microsoft.com/office/drawing/2014/main" id="{3FB2921B-A0B7-6D84-BF7A-D08BA749DC98}"/>
              </a:ext>
            </a:extLst>
          </p:cNvPr>
          <p:cNvSpPr>
            <a:spLocks noGrp="1"/>
          </p:cNvSpPr>
          <p:nvPr>
            <p:ph sz="half" idx="1"/>
          </p:nvPr>
        </p:nvSpPr>
        <p:spPr>
          <a:xfrm>
            <a:off x="838200" y="1825625"/>
            <a:ext cx="4819116" cy="4351338"/>
          </a:xfrm>
        </p:spPr>
        <p:txBody>
          <a:bodyPr>
            <a:normAutofit lnSpcReduction="10000"/>
          </a:bodyPr>
          <a:lstStyle/>
          <a:p>
            <a:r>
              <a:rPr lang="en-US" sz="2600"/>
              <a:t>CPAs are experts at explaining what happened last year and what to consider this year.</a:t>
            </a:r>
          </a:p>
          <a:p>
            <a:r>
              <a:rPr lang="en-US" sz="2600"/>
              <a:t>Use the information from your tax return to identify risks and opportunities for short, intermediate and long term planning.</a:t>
            </a:r>
          </a:p>
          <a:p>
            <a:r>
              <a:rPr lang="en-US" sz="2600"/>
              <a:t>Tax savings can help fund goals including immediate lifestyle.</a:t>
            </a:r>
          </a:p>
          <a:p>
            <a:endParaRPr lang="en-US" sz="2600"/>
          </a:p>
        </p:txBody>
      </p:sp>
      <p:pic>
        <p:nvPicPr>
          <p:cNvPr id="6" name="Picture 5">
            <a:extLst>
              <a:ext uri="{FF2B5EF4-FFF2-40B4-BE49-F238E27FC236}">
                <a16:creationId xmlns:a16="http://schemas.microsoft.com/office/drawing/2014/main" id="{471B11A0-FAE7-15BB-5BDC-6ADB5F58CC86}"/>
              </a:ext>
            </a:extLst>
          </p:cNvPr>
          <p:cNvPicPr>
            <a:picLocks noChangeAspect="1"/>
          </p:cNvPicPr>
          <p:nvPr/>
        </p:nvPicPr>
        <p:blipFill>
          <a:blip r:embed="rId2"/>
          <a:stretch>
            <a:fillRect/>
          </a:stretch>
        </p:blipFill>
        <p:spPr>
          <a:xfrm>
            <a:off x="7025413" y="1567939"/>
            <a:ext cx="3804512" cy="4924936"/>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1802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9F449-4252-C64E-CC4B-5CE75EDDB3CB}"/>
              </a:ext>
            </a:extLst>
          </p:cNvPr>
          <p:cNvSpPr>
            <a:spLocks noGrp="1"/>
          </p:cNvSpPr>
          <p:nvPr>
            <p:ph type="title"/>
          </p:nvPr>
        </p:nvSpPr>
        <p:spPr/>
        <p:txBody>
          <a:bodyPr/>
          <a:lstStyle/>
          <a:p>
            <a:r>
              <a:rPr lang="en-US" dirty="0"/>
              <a:t>Tax Harvesting</a:t>
            </a:r>
          </a:p>
        </p:txBody>
      </p:sp>
      <p:sp>
        <p:nvSpPr>
          <p:cNvPr id="3" name="Content Placeholder 2">
            <a:extLst>
              <a:ext uri="{FF2B5EF4-FFF2-40B4-BE49-F238E27FC236}">
                <a16:creationId xmlns:a16="http://schemas.microsoft.com/office/drawing/2014/main" id="{FD42F8A3-DF37-1505-3C4A-9A2DFC18280F}"/>
              </a:ext>
            </a:extLst>
          </p:cNvPr>
          <p:cNvSpPr>
            <a:spLocks noGrp="1"/>
          </p:cNvSpPr>
          <p:nvPr>
            <p:ph idx="1"/>
          </p:nvPr>
        </p:nvSpPr>
        <p:spPr/>
        <p:txBody>
          <a:bodyPr/>
          <a:lstStyle/>
          <a:p>
            <a:r>
              <a:rPr lang="en-US" dirty="0"/>
              <a:t>Volatility is an opportunity. </a:t>
            </a:r>
          </a:p>
          <a:p>
            <a:r>
              <a:rPr lang="en-US" dirty="0"/>
              <a:t>Sell a loss, buy similar holdings.</a:t>
            </a:r>
          </a:p>
          <a:p>
            <a:pPr lvl="1"/>
            <a:r>
              <a:rPr lang="en-US" dirty="0"/>
              <a:t>If an index fund is at a loss, buy another company’s version of the same index.</a:t>
            </a:r>
          </a:p>
          <a:p>
            <a:pPr lvl="1"/>
            <a:r>
              <a:rPr lang="en-US" dirty="0"/>
              <a:t>If an actively managed large cap fund is at a loss, consider another large cap fund.</a:t>
            </a:r>
          </a:p>
          <a:p>
            <a:endParaRPr lang="en-US" dirty="0"/>
          </a:p>
          <a:p>
            <a:endParaRPr lang="en-US" dirty="0"/>
          </a:p>
        </p:txBody>
      </p:sp>
    </p:spTree>
    <p:extLst>
      <p:ext uri="{BB962C8B-B14F-4D97-AF65-F5344CB8AC3E}">
        <p14:creationId xmlns:p14="http://schemas.microsoft.com/office/powerpoint/2010/main" val="1438961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62633-044D-FB9E-7378-83C2A58BC622}"/>
              </a:ext>
            </a:extLst>
          </p:cNvPr>
          <p:cNvSpPr>
            <a:spLocks noGrp="1"/>
          </p:cNvSpPr>
          <p:nvPr>
            <p:ph type="title"/>
          </p:nvPr>
        </p:nvSpPr>
        <p:spPr/>
        <p:txBody>
          <a:bodyPr/>
          <a:lstStyle/>
          <a:p>
            <a:r>
              <a:rPr lang="en-US" dirty="0"/>
              <a:t>Winter is Coming</a:t>
            </a:r>
          </a:p>
        </p:txBody>
      </p:sp>
      <p:sp>
        <p:nvSpPr>
          <p:cNvPr id="3" name="Content Placeholder 2">
            <a:extLst>
              <a:ext uri="{FF2B5EF4-FFF2-40B4-BE49-F238E27FC236}">
                <a16:creationId xmlns:a16="http://schemas.microsoft.com/office/drawing/2014/main" id="{2ABEFDE9-258C-3937-5B35-73C4E4E71EA9}"/>
              </a:ext>
            </a:extLst>
          </p:cNvPr>
          <p:cNvSpPr>
            <a:spLocks noGrp="1"/>
          </p:cNvSpPr>
          <p:nvPr>
            <p:ph idx="1"/>
          </p:nvPr>
        </p:nvSpPr>
        <p:spPr/>
        <p:txBody>
          <a:bodyPr/>
          <a:lstStyle/>
          <a:p>
            <a:r>
              <a:rPr lang="en-US" dirty="0"/>
              <a:t>Mutual Funds often have year end dividends and capital gains.</a:t>
            </a:r>
          </a:p>
          <a:p>
            <a:r>
              <a:rPr lang="en-US" dirty="0"/>
              <a:t>Realizing losses can help offset in the same year.</a:t>
            </a:r>
          </a:p>
          <a:p>
            <a:r>
              <a:rPr lang="en-US" dirty="0"/>
              <a:t>Carry Forward losses are usually held to $3k per year thereafter.</a:t>
            </a:r>
          </a:p>
          <a:p>
            <a:endParaRPr lang="en-US" dirty="0"/>
          </a:p>
          <a:p>
            <a:endParaRPr lang="en-US" dirty="0"/>
          </a:p>
        </p:txBody>
      </p:sp>
    </p:spTree>
    <p:extLst>
      <p:ext uri="{BB962C8B-B14F-4D97-AF65-F5344CB8AC3E}">
        <p14:creationId xmlns:p14="http://schemas.microsoft.com/office/powerpoint/2010/main" val="2905077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438E2-3608-57D0-FCF1-3E4DD69F52EB}"/>
              </a:ext>
            </a:extLst>
          </p:cNvPr>
          <p:cNvSpPr>
            <a:spLocks noGrp="1"/>
          </p:cNvSpPr>
          <p:nvPr>
            <p:ph type="title"/>
          </p:nvPr>
        </p:nvSpPr>
        <p:spPr/>
        <p:txBody>
          <a:bodyPr/>
          <a:lstStyle/>
          <a:p>
            <a:r>
              <a:rPr lang="en-US" dirty="0"/>
              <a:t>Maximizing Charitable Deductions</a:t>
            </a:r>
          </a:p>
        </p:txBody>
      </p:sp>
      <p:sp>
        <p:nvSpPr>
          <p:cNvPr id="3" name="Content Placeholder 2">
            <a:extLst>
              <a:ext uri="{FF2B5EF4-FFF2-40B4-BE49-F238E27FC236}">
                <a16:creationId xmlns:a16="http://schemas.microsoft.com/office/drawing/2014/main" id="{1125CCA7-0FC2-DED3-8A39-80B0ED3D8A08}"/>
              </a:ext>
            </a:extLst>
          </p:cNvPr>
          <p:cNvSpPr>
            <a:spLocks noGrp="1"/>
          </p:cNvSpPr>
          <p:nvPr>
            <p:ph idx="1"/>
          </p:nvPr>
        </p:nvSpPr>
        <p:spPr/>
        <p:txBody>
          <a:bodyPr/>
          <a:lstStyle/>
          <a:p>
            <a:r>
              <a:rPr lang="en-US" dirty="0"/>
              <a:t>Tax breaks for those who give to 501(c)3 groups</a:t>
            </a:r>
          </a:p>
          <a:p>
            <a:r>
              <a:rPr lang="en-US" dirty="0"/>
              <a:t>Can help offset large taxable liquidation events</a:t>
            </a:r>
          </a:p>
          <a:p>
            <a:r>
              <a:rPr lang="en-US" dirty="0"/>
              <a:t>Lifetime and Legacy opportunities</a:t>
            </a:r>
          </a:p>
          <a:p>
            <a:pPr lvl="1"/>
            <a:r>
              <a:rPr lang="en-US" dirty="0"/>
              <a:t>Donor Advised Funds (DAF)</a:t>
            </a:r>
          </a:p>
          <a:p>
            <a:pPr lvl="1"/>
            <a:r>
              <a:rPr lang="en-US" dirty="0"/>
              <a:t>Foundations</a:t>
            </a:r>
          </a:p>
          <a:p>
            <a:pPr lvl="1"/>
            <a:r>
              <a:rPr lang="en-US" dirty="0"/>
              <a:t>Qualified Charitable Distribution (QCD)</a:t>
            </a:r>
          </a:p>
          <a:p>
            <a:endParaRPr lang="en-US" dirty="0"/>
          </a:p>
          <a:p>
            <a:endParaRPr lang="en-US" dirty="0"/>
          </a:p>
        </p:txBody>
      </p:sp>
    </p:spTree>
    <p:extLst>
      <p:ext uri="{BB962C8B-B14F-4D97-AF65-F5344CB8AC3E}">
        <p14:creationId xmlns:p14="http://schemas.microsoft.com/office/powerpoint/2010/main" val="3399764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A546-5113-65BF-46F5-462BE4C2524D}"/>
              </a:ext>
            </a:extLst>
          </p:cNvPr>
          <p:cNvSpPr>
            <a:spLocks noGrp="1"/>
          </p:cNvSpPr>
          <p:nvPr>
            <p:ph type="title"/>
          </p:nvPr>
        </p:nvSpPr>
        <p:spPr/>
        <p:txBody>
          <a:bodyPr/>
          <a:lstStyle/>
          <a:p>
            <a:r>
              <a:rPr lang="en-US" dirty="0"/>
              <a:t>New Rules</a:t>
            </a:r>
          </a:p>
        </p:txBody>
      </p:sp>
      <p:sp>
        <p:nvSpPr>
          <p:cNvPr id="3" name="Content Placeholder 2">
            <a:extLst>
              <a:ext uri="{FF2B5EF4-FFF2-40B4-BE49-F238E27FC236}">
                <a16:creationId xmlns:a16="http://schemas.microsoft.com/office/drawing/2014/main" id="{8B0A2733-ED18-A8CD-56A7-C21CAECDAAE0}"/>
              </a:ext>
            </a:extLst>
          </p:cNvPr>
          <p:cNvSpPr>
            <a:spLocks noGrp="1"/>
          </p:cNvSpPr>
          <p:nvPr>
            <p:ph idx="1"/>
          </p:nvPr>
        </p:nvSpPr>
        <p:spPr/>
        <p:txBody>
          <a:bodyPr/>
          <a:lstStyle/>
          <a:p>
            <a:r>
              <a:rPr lang="en-US" dirty="0"/>
              <a:t>Change seems to be the primary constant regarding taxes.</a:t>
            </a:r>
          </a:p>
          <a:p>
            <a:r>
              <a:rPr lang="en-US" dirty="0"/>
              <a:t>Your tax, investment, insurance, estate and planning specialists should all be on the same page.</a:t>
            </a:r>
          </a:p>
          <a:p>
            <a:r>
              <a:rPr lang="en-US" dirty="0"/>
              <a:t>If you do not maximize the opportunity, the Uncle Sam probably will.</a:t>
            </a:r>
          </a:p>
          <a:p>
            <a:endParaRPr lang="en-US" dirty="0"/>
          </a:p>
          <a:p>
            <a:endParaRPr lang="en-US" dirty="0"/>
          </a:p>
        </p:txBody>
      </p:sp>
    </p:spTree>
    <p:extLst>
      <p:ext uri="{BB962C8B-B14F-4D97-AF65-F5344CB8AC3E}">
        <p14:creationId xmlns:p14="http://schemas.microsoft.com/office/powerpoint/2010/main" val="19672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240</TotalTime>
  <Words>308</Words>
  <Application>Microsoft Office PowerPoint</Application>
  <PresentationFormat>Widescreen</PresentationFormat>
  <Paragraphs>31</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Aptos</vt:lpstr>
      <vt:lpstr>Arial</vt:lpstr>
      <vt:lpstr>Arial Narrow</vt:lpstr>
      <vt:lpstr>Avenir Next LT Pro Demi</vt:lpstr>
      <vt:lpstr>AvenirBook</vt:lpstr>
      <vt:lpstr>Segoe UI</vt:lpstr>
      <vt:lpstr>Trade Gothic LT Std Extended</vt:lpstr>
      <vt:lpstr>Office Theme</vt:lpstr>
      <vt:lpstr>Wealth Building Class</vt:lpstr>
      <vt:lpstr>Your Tax Expert is Crucial</vt:lpstr>
      <vt:lpstr>Understand Your 1040</vt:lpstr>
      <vt:lpstr>Tax Harvesting</vt:lpstr>
      <vt:lpstr>Winter is Coming</vt:lpstr>
      <vt:lpstr>Maximizing Charitable Deductions</vt:lpstr>
      <vt:lpstr>New Rules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25</cp:revision>
  <dcterms:created xsi:type="dcterms:W3CDTF">2024-11-22T19:39:48Z</dcterms:created>
  <dcterms:modified xsi:type="dcterms:W3CDTF">2025-09-18T21:58:15Z</dcterms:modified>
</cp:coreProperties>
</file>