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8" r:id="rId5"/>
    <p:sldId id="269" r:id="rId6"/>
    <p:sldId id="270" r:id="rId7"/>
    <p:sldId id="271" r:id="rId8"/>
    <p:sldId id="272" r:id="rId9"/>
    <p:sldId id="273" r:id="rId10"/>
    <p:sldId id="274" r:id="rId11"/>
    <p:sldId id="275"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Organize</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C59A9-213B-412C-D877-1727A47A9936}"/>
              </a:ext>
            </a:extLst>
          </p:cNvPr>
          <p:cNvPicPr>
            <a:picLocks noChangeAspect="1"/>
          </p:cNvPicPr>
          <p:nvPr/>
        </p:nvPicPr>
        <p:blipFill>
          <a:blip r:embed="rId2"/>
          <a:stretch>
            <a:fillRect/>
          </a:stretch>
        </p:blipFill>
        <p:spPr>
          <a:xfrm>
            <a:off x="2159693" y="390222"/>
            <a:ext cx="7872614" cy="6077555"/>
          </a:xfrm>
          <a:prstGeom prst="rect">
            <a:avLst/>
          </a:prstGeom>
        </p:spPr>
      </p:pic>
    </p:spTree>
    <p:extLst>
      <p:ext uri="{BB962C8B-B14F-4D97-AF65-F5344CB8AC3E}">
        <p14:creationId xmlns:p14="http://schemas.microsoft.com/office/powerpoint/2010/main" val="135684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55A5-FFD6-2C88-720C-2BD83D036D3F}"/>
              </a:ext>
            </a:extLst>
          </p:cNvPr>
          <p:cNvSpPr>
            <a:spLocks noGrp="1"/>
          </p:cNvSpPr>
          <p:nvPr>
            <p:ph type="title"/>
          </p:nvPr>
        </p:nvSpPr>
        <p:spPr/>
        <p:txBody>
          <a:bodyPr/>
          <a:lstStyle/>
          <a:p>
            <a:r>
              <a:rPr lang="en-US" dirty="0"/>
              <a:t>Assemble your team of Experts</a:t>
            </a:r>
          </a:p>
        </p:txBody>
      </p:sp>
      <p:sp>
        <p:nvSpPr>
          <p:cNvPr id="3" name="Content Placeholder 2">
            <a:extLst>
              <a:ext uri="{FF2B5EF4-FFF2-40B4-BE49-F238E27FC236}">
                <a16:creationId xmlns:a16="http://schemas.microsoft.com/office/drawing/2014/main" id="{9D3B8148-C559-89C8-17B2-C3A28A5B2596}"/>
              </a:ext>
            </a:extLst>
          </p:cNvPr>
          <p:cNvSpPr>
            <a:spLocks noGrp="1"/>
          </p:cNvSpPr>
          <p:nvPr>
            <p:ph idx="1"/>
          </p:nvPr>
        </p:nvSpPr>
        <p:spPr/>
        <p:txBody>
          <a:bodyPr>
            <a:normAutofit fontScale="77500" lnSpcReduction="20000"/>
          </a:bodyPr>
          <a:lstStyle/>
          <a:p>
            <a:r>
              <a:rPr lang="en-US" dirty="0"/>
              <a:t>If you already have a team, call a meeting to open lines of communication.</a:t>
            </a:r>
          </a:p>
          <a:p>
            <a:r>
              <a:rPr lang="en-US" dirty="0"/>
              <a:t>If you have any gaps or need to build a team from scratch, we can help.</a:t>
            </a:r>
          </a:p>
          <a:p>
            <a:r>
              <a:rPr lang="en-US" dirty="0"/>
              <a:t>No one can be a specialist in every area.</a:t>
            </a:r>
          </a:p>
          <a:p>
            <a:r>
              <a:rPr lang="en-US" dirty="0"/>
              <a:t>A team of experts will provide superior advice vs. a generalist who pretend to know everything.</a:t>
            </a:r>
          </a:p>
          <a:p>
            <a:r>
              <a:rPr lang="en-US" dirty="0"/>
              <a:t>Generalists provide advice that is an inch deep and a mile wide.</a:t>
            </a:r>
          </a:p>
          <a:p>
            <a:r>
              <a:rPr lang="en-US" dirty="0"/>
              <a:t>An expert team of specialists provide advice that is a mile deep and wide.</a:t>
            </a:r>
          </a:p>
          <a:p>
            <a:r>
              <a:rPr lang="en-US" dirty="0"/>
              <a:t>When your financial world is no longer stuck in your mind and is viewable in one location, your team can work together to do what they do best for your benefit.</a:t>
            </a:r>
          </a:p>
          <a:p>
            <a:r>
              <a:rPr lang="en-US" dirty="0"/>
              <a:t>Know when to ask questions and who to ask.</a:t>
            </a:r>
          </a:p>
          <a:p>
            <a:endParaRPr lang="en-US" dirty="0"/>
          </a:p>
        </p:txBody>
      </p:sp>
    </p:spTree>
    <p:extLst>
      <p:ext uri="{BB962C8B-B14F-4D97-AF65-F5344CB8AC3E}">
        <p14:creationId xmlns:p14="http://schemas.microsoft.com/office/powerpoint/2010/main" val="530174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D3F0-1FA5-2B7E-64FA-E7408DEEA073}"/>
              </a:ext>
            </a:extLst>
          </p:cNvPr>
          <p:cNvSpPr>
            <a:spLocks noGrp="1"/>
          </p:cNvSpPr>
          <p:nvPr>
            <p:ph type="title"/>
          </p:nvPr>
        </p:nvSpPr>
        <p:spPr/>
        <p:txBody>
          <a:bodyPr/>
          <a:lstStyle/>
          <a:p>
            <a:r>
              <a:rPr lang="en-US" dirty="0"/>
              <a:t>Ideal 4 Step Process</a:t>
            </a:r>
          </a:p>
        </p:txBody>
      </p:sp>
      <p:sp>
        <p:nvSpPr>
          <p:cNvPr id="3" name="Content Placeholder 2">
            <a:extLst>
              <a:ext uri="{FF2B5EF4-FFF2-40B4-BE49-F238E27FC236}">
                <a16:creationId xmlns:a16="http://schemas.microsoft.com/office/drawing/2014/main" id="{05F8EB5C-70E7-0698-E124-67C24A10EA22}"/>
              </a:ext>
            </a:extLst>
          </p:cNvPr>
          <p:cNvSpPr>
            <a:spLocks noGrp="1"/>
          </p:cNvSpPr>
          <p:nvPr>
            <p:ph idx="1"/>
          </p:nvPr>
        </p:nvSpPr>
        <p:spPr/>
        <p:txBody>
          <a:bodyPr/>
          <a:lstStyle/>
          <a:p>
            <a:r>
              <a:rPr lang="en-US" dirty="0"/>
              <a:t>Emergency Reserve</a:t>
            </a:r>
          </a:p>
          <a:p>
            <a:r>
              <a:rPr lang="en-US" dirty="0"/>
              <a:t>Squash short &amp; intermediate debt</a:t>
            </a:r>
          </a:p>
          <a:p>
            <a:r>
              <a:rPr lang="en-US" dirty="0"/>
              <a:t>Save for goals</a:t>
            </a:r>
          </a:p>
          <a:p>
            <a:r>
              <a:rPr lang="en-US" dirty="0"/>
              <a:t>Eliminate long term debt</a:t>
            </a:r>
          </a:p>
          <a:p>
            <a:endParaRPr lang="en-US" dirty="0"/>
          </a:p>
          <a:p>
            <a:endParaRPr lang="en-US" dirty="0"/>
          </a:p>
        </p:txBody>
      </p:sp>
    </p:spTree>
    <p:extLst>
      <p:ext uri="{BB962C8B-B14F-4D97-AF65-F5344CB8AC3E}">
        <p14:creationId xmlns:p14="http://schemas.microsoft.com/office/powerpoint/2010/main" val="3568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7CE8-398F-3F88-8737-9FAC061EEF55}"/>
              </a:ext>
            </a:extLst>
          </p:cNvPr>
          <p:cNvSpPr>
            <a:spLocks noGrp="1"/>
          </p:cNvSpPr>
          <p:nvPr>
            <p:ph type="title"/>
          </p:nvPr>
        </p:nvSpPr>
        <p:spPr/>
        <p:txBody>
          <a:bodyPr/>
          <a:lstStyle/>
          <a:p>
            <a:r>
              <a:rPr lang="en-US" dirty="0"/>
              <a:t>Set up your Personal Financial Website</a:t>
            </a:r>
          </a:p>
        </p:txBody>
      </p:sp>
      <p:sp>
        <p:nvSpPr>
          <p:cNvPr id="3" name="Content Placeholder 2">
            <a:extLst>
              <a:ext uri="{FF2B5EF4-FFF2-40B4-BE49-F238E27FC236}">
                <a16:creationId xmlns:a16="http://schemas.microsoft.com/office/drawing/2014/main" id="{69DE92B5-C002-2DAB-59A2-048EE4B2AFB8}"/>
              </a:ext>
            </a:extLst>
          </p:cNvPr>
          <p:cNvSpPr>
            <a:spLocks noGrp="1"/>
          </p:cNvSpPr>
          <p:nvPr>
            <p:ph idx="1"/>
          </p:nvPr>
        </p:nvSpPr>
        <p:spPr/>
        <p:txBody>
          <a:bodyPr/>
          <a:lstStyle/>
          <a:p>
            <a:r>
              <a:rPr lang="en-US" dirty="0" err="1"/>
              <a:t>eMoney</a:t>
            </a:r>
            <a:endParaRPr lang="en-US" dirty="0"/>
          </a:p>
          <a:p>
            <a:r>
              <a:rPr lang="en-US" dirty="0"/>
              <a:t>Money Guide Pro</a:t>
            </a:r>
          </a:p>
          <a:p>
            <a:r>
              <a:rPr lang="en-US" dirty="0"/>
              <a:t>Quicken</a:t>
            </a:r>
          </a:p>
          <a:p>
            <a:r>
              <a:rPr lang="en-US" dirty="0"/>
              <a:t>Mint</a:t>
            </a:r>
          </a:p>
          <a:p>
            <a:r>
              <a:rPr lang="en-US" dirty="0"/>
              <a:t>Every Dollar</a:t>
            </a:r>
          </a:p>
          <a:p>
            <a:endParaRPr lang="en-US" dirty="0"/>
          </a:p>
          <a:p>
            <a:endParaRPr lang="en-US" dirty="0"/>
          </a:p>
        </p:txBody>
      </p:sp>
    </p:spTree>
    <p:extLst>
      <p:ext uri="{BB962C8B-B14F-4D97-AF65-F5344CB8AC3E}">
        <p14:creationId xmlns:p14="http://schemas.microsoft.com/office/powerpoint/2010/main" val="223912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427E-E985-ECF6-310E-AC38BB7FB84D}"/>
              </a:ext>
            </a:extLst>
          </p:cNvPr>
          <p:cNvSpPr>
            <a:spLocks noGrp="1"/>
          </p:cNvSpPr>
          <p:nvPr>
            <p:ph type="title"/>
          </p:nvPr>
        </p:nvSpPr>
        <p:spPr>
          <a:xfrm>
            <a:off x="838200" y="365125"/>
            <a:ext cx="10515600" cy="1325563"/>
          </a:xfrm>
        </p:spPr>
        <p:txBody>
          <a:bodyPr anchor="ctr">
            <a:normAutofit/>
          </a:bodyPr>
          <a:lstStyle/>
          <a:p>
            <a:r>
              <a:rPr lang="en-US" dirty="0"/>
              <a:t>Gather Documents</a:t>
            </a:r>
          </a:p>
        </p:txBody>
      </p:sp>
      <p:sp>
        <p:nvSpPr>
          <p:cNvPr id="10" name="Content Placeholder 2">
            <a:extLst>
              <a:ext uri="{FF2B5EF4-FFF2-40B4-BE49-F238E27FC236}">
                <a16:creationId xmlns:a16="http://schemas.microsoft.com/office/drawing/2014/main" id="{26E54938-18EE-90DE-6B94-292230782BCC}"/>
              </a:ext>
            </a:extLst>
          </p:cNvPr>
          <p:cNvSpPr>
            <a:spLocks noGrp="1"/>
          </p:cNvSpPr>
          <p:nvPr>
            <p:ph sz="half" idx="1"/>
          </p:nvPr>
        </p:nvSpPr>
        <p:spPr>
          <a:xfrm>
            <a:off x="838200" y="1825625"/>
            <a:ext cx="4819116" cy="4351338"/>
          </a:xfrm>
        </p:spPr>
        <p:txBody>
          <a:bodyPr>
            <a:normAutofit fontScale="92500" lnSpcReduction="20000"/>
          </a:bodyPr>
          <a:lstStyle/>
          <a:p>
            <a:r>
              <a:rPr lang="en-US" dirty="0"/>
              <a:t>Use your secure digital vault to upload documents so you and your professional team can access them safely, allowing your trusted people to have current records when addressing your financial needs.</a:t>
            </a:r>
          </a:p>
          <a:p>
            <a:r>
              <a:rPr lang="en-US" dirty="0"/>
              <a:t>Anyone who has power to make decisions or needs access to data to help you make decisions should be able to access relevant documents securely.</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3F6FCCBC-6ADA-7F93-7EF2-7BF880B3946B}"/>
              </a:ext>
            </a:extLst>
          </p:cNvPr>
          <p:cNvPicPr>
            <a:picLocks noChangeAspect="1"/>
          </p:cNvPicPr>
          <p:nvPr/>
        </p:nvPicPr>
        <p:blipFill>
          <a:blip r:embed="rId2"/>
          <a:stretch>
            <a:fillRect/>
          </a:stretch>
        </p:blipFill>
        <p:spPr>
          <a:xfrm>
            <a:off x="6971093" y="1536778"/>
            <a:ext cx="3719291" cy="4802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478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3175-0E74-CCD4-A33E-8F7321A00115}"/>
              </a:ext>
            </a:extLst>
          </p:cNvPr>
          <p:cNvSpPr>
            <a:spLocks noGrp="1"/>
          </p:cNvSpPr>
          <p:nvPr>
            <p:ph type="title"/>
          </p:nvPr>
        </p:nvSpPr>
        <p:spPr/>
        <p:txBody>
          <a:bodyPr/>
          <a:lstStyle/>
          <a:p>
            <a:r>
              <a:rPr lang="en-US" dirty="0"/>
              <a:t>Link Accounts or Begin Manual Entry</a:t>
            </a:r>
          </a:p>
        </p:txBody>
      </p:sp>
      <p:sp>
        <p:nvSpPr>
          <p:cNvPr id="3" name="Content Placeholder 2">
            <a:extLst>
              <a:ext uri="{FF2B5EF4-FFF2-40B4-BE49-F238E27FC236}">
                <a16:creationId xmlns:a16="http://schemas.microsoft.com/office/drawing/2014/main" id="{6A769C53-F935-3EB5-8175-37D571ECF440}"/>
              </a:ext>
            </a:extLst>
          </p:cNvPr>
          <p:cNvSpPr>
            <a:spLocks noGrp="1"/>
          </p:cNvSpPr>
          <p:nvPr>
            <p:ph idx="1"/>
          </p:nvPr>
        </p:nvSpPr>
        <p:spPr/>
        <p:txBody>
          <a:bodyPr/>
          <a:lstStyle/>
          <a:p>
            <a:r>
              <a:rPr lang="en-US" dirty="0"/>
              <a:t>Linking accounts allows your Personal Financial Website to update data for you daily so whenever you view your information it can be current.</a:t>
            </a:r>
          </a:p>
          <a:p>
            <a:r>
              <a:rPr lang="en-US" dirty="0"/>
              <a:t>If an account does not have a website through the record keeper (your bank, brokerage firm, insurance company, etc.), manually input information and commit to regular updates so your Personal Financial Website has relevant information when you need to make a decision.</a:t>
            </a:r>
          </a:p>
        </p:txBody>
      </p:sp>
    </p:spTree>
    <p:extLst>
      <p:ext uri="{BB962C8B-B14F-4D97-AF65-F5344CB8AC3E}">
        <p14:creationId xmlns:p14="http://schemas.microsoft.com/office/powerpoint/2010/main" val="256106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DDCF-D81E-074B-23A3-94122E2A13F2}"/>
              </a:ext>
            </a:extLst>
          </p:cNvPr>
          <p:cNvSpPr>
            <a:spLocks noGrp="1"/>
          </p:cNvSpPr>
          <p:nvPr>
            <p:ph type="title"/>
          </p:nvPr>
        </p:nvSpPr>
        <p:spPr/>
        <p:txBody>
          <a:bodyPr/>
          <a:lstStyle/>
          <a:p>
            <a:r>
              <a:rPr lang="en-US" dirty="0"/>
              <a:t>Monitor the Personal Financial Website</a:t>
            </a:r>
          </a:p>
        </p:txBody>
      </p:sp>
      <p:sp>
        <p:nvSpPr>
          <p:cNvPr id="3" name="Content Placeholder 2">
            <a:extLst>
              <a:ext uri="{FF2B5EF4-FFF2-40B4-BE49-F238E27FC236}">
                <a16:creationId xmlns:a16="http://schemas.microsoft.com/office/drawing/2014/main" id="{CC006E1A-1C11-EEDD-E4D4-6898985930BD}"/>
              </a:ext>
            </a:extLst>
          </p:cNvPr>
          <p:cNvSpPr>
            <a:spLocks noGrp="1"/>
          </p:cNvSpPr>
          <p:nvPr>
            <p:ph idx="1"/>
          </p:nvPr>
        </p:nvSpPr>
        <p:spPr/>
        <p:txBody>
          <a:bodyPr/>
          <a:lstStyle/>
          <a:p>
            <a:r>
              <a:rPr lang="en-US" dirty="0"/>
              <a:t>Whether you do it yourself or have a professional team handle it, monthly maintenance is essential.</a:t>
            </a:r>
          </a:p>
          <a:p>
            <a:r>
              <a:rPr lang="en-US" dirty="0"/>
              <a:t>Make sure links are active</a:t>
            </a:r>
          </a:p>
          <a:p>
            <a:r>
              <a:rPr lang="en-US" dirty="0"/>
              <a:t>Update balances and positions/asset mix for manually added accounts</a:t>
            </a:r>
          </a:p>
          <a:p>
            <a:r>
              <a:rPr lang="en-US" dirty="0"/>
              <a:t>Update property and real estate details regularly</a:t>
            </a:r>
          </a:p>
          <a:p>
            <a:r>
              <a:rPr lang="en-US" dirty="0"/>
              <a:t>Keep your vault organized and link documents to relevant property, real estate and accounts</a:t>
            </a:r>
          </a:p>
          <a:p>
            <a:endParaRPr lang="en-US" dirty="0"/>
          </a:p>
        </p:txBody>
      </p:sp>
    </p:spTree>
    <p:extLst>
      <p:ext uri="{BB962C8B-B14F-4D97-AF65-F5344CB8AC3E}">
        <p14:creationId xmlns:p14="http://schemas.microsoft.com/office/powerpoint/2010/main" val="189313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C5EAE-EBBE-DE50-B1CD-41C15A8D8184}"/>
              </a:ext>
            </a:extLst>
          </p:cNvPr>
          <p:cNvSpPr>
            <a:spLocks noGrp="1"/>
          </p:cNvSpPr>
          <p:nvPr>
            <p:ph type="title"/>
          </p:nvPr>
        </p:nvSpPr>
        <p:spPr/>
        <p:txBody>
          <a:bodyPr/>
          <a:lstStyle/>
          <a:p>
            <a:r>
              <a:rPr lang="en-US" dirty="0"/>
              <a:t>Annual, Semi-Annual or Quarterly Topics</a:t>
            </a:r>
          </a:p>
        </p:txBody>
      </p:sp>
      <p:sp>
        <p:nvSpPr>
          <p:cNvPr id="3" name="Content Placeholder 2">
            <a:extLst>
              <a:ext uri="{FF2B5EF4-FFF2-40B4-BE49-F238E27FC236}">
                <a16:creationId xmlns:a16="http://schemas.microsoft.com/office/drawing/2014/main" id="{846DEC8D-D6AE-BCA8-0045-019FD892280A}"/>
              </a:ext>
            </a:extLst>
          </p:cNvPr>
          <p:cNvSpPr>
            <a:spLocks noGrp="1"/>
          </p:cNvSpPr>
          <p:nvPr>
            <p:ph idx="1"/>
          </p:nvPr>
        </p:nvSpPr>
        <p:spPr/>
        <p:txBody>
          <a:bodyPr>
            <a:normAutofit fontScale="85000" lnSpcReduction="20000"/>
          </a:bodyPr>
          <a:lstStyle/>
          <a:p>
            <a:r>
              <a:rPr lang="en-US" dirty="0"/>
              <a:t>Investment Strategy – Have a written Investment Policy Statement</a:t>
            </a:r>
          </a:p>
          <a:p>
            <a:r>
              <a:rPr lang="en-US" dirty="0"/>
              <a:t>Asset Allocation – Is your portfolio within a prudent range of your written strategy?</a:t>
            </a:r>
          </a:p>
          <a:p>
            <a:r>
              <a:rPr lang="en-US" dirty="0"/>
              <a:t>Retirement Strategy – is your retirement growth strategy likely to succeed? If you are drawing retirement income, are you likely to have enough for life?</a:t>
            </a:r>
          </a:p>
          <a:p>
            <a:r>
              <a:rPr lang="en-US" dirty="0"/>
              <a:t>Other Goal Strategies – Is the amount of risk appropriate given your time, comfort levels, and amount of money invested?</a:t>
            </a:r>
          </a:p>
          <a:p>
            <a:r>
              <a:rPr lang="en-US" dirty="0"/>
              <a:t>Watch the Watchers – Using your written Investment Policy Statement and Asset Allocation reports, Is the portfolio invested appropriately now? If you see more than 5% in any position or more than 5% variance of your stated market exposure target, ask why so you can decide if you agree with logic and feel comfortable with the level of risk.</a:t>
            </a:r>
          </a:p>
          <a:p>
            <a:endParaRPr lang="en-US" dirty="0"/>
          </a:p>
          <a:p>
            <a:endParaRPr lang="en-US" dirty="0"/>
          </a:p>
        </p:txBody>
      </p:sp>
    </p:spTree>
    <p:extLst>
      <p:ext uri="{BB962C8B-B14F-4D97-AF65-F5344CB8AC3E}">
        <p14:creationId xmlns:p14="http://schemas.microsoft.com/office/powerpoint/2010/main" val="252850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1A01-14ED-4394-7D26-DD9803861E58}"/>
              </a:ext>
            </a:extLst>
          </p:cNvPr>
          <p:cNvSpPr>
            <a:spLocks noGrp="1"/>
          </p:cNvSpPr>
          <p:nvPr>
            <p:ph type="title"/>
          </p:nvPr>
        </p:nvSpPr>
        <p:spPr/>
        <p:txBody>
          <a:bodyPr/>
          <a:lstStyle/>
          <a:p>
            <a:r>
              <a:rPr lang="en-US" dirty="0"/>
              <a:t>More Clarity Leads to Less Stress</a:t>
            </a:r>
          </a:p>
        </p:txBody>
      </p:sp>
      <p:sp>
        <p:nvSpPr>
          <p:cNvPr id="3" name="Content Placeholder 2">
            <a:extLst>
              <a:ext uri="{FF2B5EF4-FFF2-40B4-BE49-F238E27FC236}">
                <a16:creationId xmlns:a16="http://schemas.microsoft.com/office/drawing/2014/main" id="{F463B136-6A21-BE3D-18D7-61C5905DBE70}"/>
              </a:ext>
            </a:extLst>
          </p:cNvPr>
          <p:cNvSpPr>
            <a:spLocks noGrp="1"/>
          </p:cNvSpPr>
          <p:nvPr>
            <p:ph idx="1"/>
          </p:nvPr>
        </p:nvSpPr>
        <p:spPr/>
        <p:txBody>
          <a:bodyPr/>
          <a:lstStyle/>
          <a:p>
            <a:r>
              <a:rPr lang="en-US" dirty="0"/>
              <a:t>Knowing is half the battle.</a:t>
            </a:r>
          </a:p>
          <a:p>
            <a:r>
              <a:rPr lang="en-US" dirty="0"/>
              <a:t>See the field clearly so you can logically decide the next step.</a:t>
            </a:r>
          </a:p>
          <a:p>
            <a:r>
              <a:rPr lang="en-US" dirty="0"/>
              <a:t>If you are not an expert in a particular subject, ask an expert.</a:t>
            </a:r>
          </a:p>
          <a:p>
            <a:r>
              <a:rPr lang="en-US" dirty="0"/>
              <a:t>Investment performance is important, and many other components are equally important.</a:t>
            </a:r>
          </a:p>
          <a:p>
            <a:r>
              <a:rPr lang="en-US" dirty="0"/>
              <a:t>When a household understands how all the pieces fit together, peace of mind is often increased.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6863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9BFE1-4569-038D-2A0B-2E5BE20631C2}"/>
              </a:ext>
            </a:extLst>
          </p:cNvPr>
          <p:cNvPicPr>
            <a:picLocks noChangeAspect="1"/>
          </p:cNvPicPr>
          <p:nvPr/>
        </p:nvPicPr>
        <p:blipFill>
          <a:blip r:embed="rId2"/>
          <a:stretch>
            <a:fillRect/>
          </a:stretch>
        </p:blipFill>
        <p:spPr>
          <a:xfrm>
            <a:off x="2228765" y="433387"/>
            <a:ext cx="7734470" cy="5991225"/>
          </a:xfrm>
          <a:prstGeom prst="rect">
            <a:avLst/>
          </a:prstGeom>
        </p:spPr>
      </p:pic>
    </p:spTree>
    <p:extLst>
      <p:ext uri="{BB962C8B-B14F-4D97-AF65-F5344CB8AC3E}">
        <p14:creationId xmlns:p14="http://schemas.microsoft.com/office/powerpoint/2010/main" val="2612258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TotalTime>
  <Words>607</Words>
  <Application>Microsoft Office PowerPoint</Application>
  <PresentationFormat>Widescreen</PresentationFormat>
  <Paragraphs>50</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Arial Narrow</vt:lpstr>
      <vt:lpstr>Avenir Next LT Pro Demi</vt:lpstr>
      <vt:lpstr>AvenirBook</vt:lpstr>
      <vt:lpstr>Trade Gothic LT Std Extended</vt:lpstr>
      <vt:lpstr>Office Theme</vt:lpstr>
      <vt:lpstr>Wealth Building Class</vt:lpstr>
      <vt:lpstr>Ideal 4 Step Process</vt:lpstr>
      <vt:lpstr>Set up your Personal Financial Website</vt:lpstr>
      <vt:lpstr>Gather Documents</vt:lpstr>
      <vt:lpstr>Link Accounts or Begin Manual Entry</vt:lpstr>
      <vt:lpstr>Monitor the Personal Financial Website</vt:lpstr>
      <vt:lpstr>Annual, Semi-Annual or Quarterly Topics</vt:lpstr>
      <vt:lpstr>More Clarity Leads to Less Stress</vt:lpstr>
      <vt:lpstr>PowerPoint Presentation</vt:lpstr>
      <vt:lpstr>PowerPoint Presentation</vt:lpstr>
      <vt:lpstr>Assemble your team of Experts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23</cp:revision>
  <dcterms:created xsi:type="dcterms:W3CDTF">2024-11-22T19:39:48Z</dcterms:created>
  <dcterms:modified xsi:type="dcterms:W3CDTF">2025-09-18T21:55:09Z</dcterms:modified>
</cp:coreProperties>
</file>