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69" r:id="rId7"/>
    <p:sldId id="270" r:id="rId8"/>
    <p:sldId id="271" r:id="rId9"/>
    <p:sldId id="272" r:id="rId10"/>
    <p:sldId id="273" r:id="rId11"/>
    <p:sldId id="274" r:id="rId12"/>
    <p:sldId id="275" r:id="rId13"/>
    <p:sldId id="276"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Investing</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C9BF7-4681-76B6-7110-D3015EEC458D}"/>
              </a:ext>
            </a:extLst>
          </p:cNvPr>
          <p:cNvSpPr>
            <a:spLocks noGrp="1"/>
          </p:cNvSpPr>
          <p:nvPr>
            <p:ph type="title"/>
          </p:nvPr>
        </p:nvSpPr>
        <p:spPr/>
        <p:txBody>
          <a:bodyPr/>
          <a:lstStyle/>
          <a:p>
            <a:r>
              <a:rPr lang="en-US" dirty="0"/>
              <a:t>Efficient Frontier</a:t>
            </a:r>
          </a:p>
        </p:txBody>
      </p:sp>
      <p:sp>
        <p:nvSpPr>
          <p:cNvPr id="3" name="Content Placeholder 2">
            <a:extLst>
              <a:ext uri="{FF2B5EF4-FFF2-40B4-BE49-F238E27FC236}">
                <a16:creationId xmlns:a16="http://schemas.microsoft.com/office/drawing/2014/main" id="{40BA5D80-91C2-70EC-DE59-84D81A2B4FD7}"/>
              </a:ext>
            </a:extLst>
          </p:cNvPr>
          <p:cNvSpPr>
            <a:spLocks noGrp="1"/>
          </p:cNvSpPr>
          <p:nvPr>
            <p:ph idx="1"/>
          </p:nvPr>
        </p:nvSpPr>
        <p:spPr/>
        <p:txBody>
          <a:bodyPr/>
          <a:lstStyle/>
          <a:p>
            <a:r>
              <a:rPr lang="en-US" dirty="0"/>
              <a:t>Modern Portfolio Theory  (insert pdf of Efficient Frontier curve)</a:t>
            </a:r>
          </a:p>
          <a:p>
            <a:r>
              <a:rPr lang="en-US" dirty="0"/>
              <a:t>Ibbotson analysis showed that more than 90% of the reason for long term performance could be attributed to which blend along the curve was chosen (5% variance)</a:t>
            </a:r>
          </a:p>
          <a:p>
            <a:r>
              <a:rPr lang="en-US" dirty="0"/>
              <a:t>Allows investors and planners to anticipate (but not guarantee) long term performance</a:t>
            </a:r>
          </a:p>
          <a:p>
            <a:endParaRPr lang="en-US" dirty="0"/>
          </a:p>
          <a:p>
            <a:endParaRPr lang="en-US" dirty="0"/>
          </a:p>
        </p:txBody>
      </p:sp>
    </p:spTree>
    <p:extLst>
      <p:ext uri="{BB962C8B-B14F-4D97-AF65-F5344CB8AC3E}">
        <p14:creationId xmlns:p14="http://schemas.microsoft.com/office/powerpoint/2010/main" val="1593393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6B50-91E6-1E7B-9149-09493A2D75F7}"/>
              </a:ext>
            </a:extLst>
          </p:cNvPr>
          <p:cNvSpPr>
            <a:spLocks noGrp="1"/>
          </p:cNvSpPr>
          <p:nvPr>
            <p:ph type="title"/>
          </p:nvPr>
        </p:nvSpPr>
        <p:spPr/>
        <p:txBody>
          <a:bodyPr/>
          <a:lstStyle/>
          <a:p>
            <a:r>
              <a:rPr lang="en-US" dirty="0"/>
              <a:t>Risk Assessment – GET$</a:t>
            </a:r>
          </a:p>
        </p:txBody>
      </p:sp>
      <p:sp>
        <p:nvSpPr>
          <p:cNvPr id="3" name="Content Placeholder 2">
            <a:extLst>
              <a:ext uri="{FF2B5EF4-FFF2-40B4-BE49-F238E27FC236}">
                <a16:creationId xmlns:a16="http://schemas.microsoft.com/office/drawing/2014/main" id="{47272E97-2271-3EA3-DDD5-78CE9D94AE99}"/>
              </a:ext>
            </a:extLst>
          </p:cNvPr>
          <p:cNvSpPr>
            <a:spLocks noGrp="1"/>
          </p:cNvSpPr>
          <p:nvPr>
            <p:ph idx="1"/>
          </p:nvPr>
        </p:nvSpPr>
        <p:spPr/>
        <p:txBody>
          <a:bodyPr>
            <a:normAutofit fontScale="77500" lnSpcReduction="20000"/>
          </a:bodyPr>
          <a:lstStyle/>
          <a:p>
            <a:r>
              <a:rPr lang="en-US" dirty="0"/>
              <a:t>Goal</a:t>
            </a:r>
          </a:p>
          <a:p>
            <a:r>
              <a:rPr lang="en-US" dirty="0"/>
              <a:t>Experience/Expectations</a:t>
            </a:r>
          </a:p>
          <a:p>
            <a:pPr lvl="1"/>
            <a:r>
              <a:rPr lang="en-US" dirty="0"/>
              <a:t>Novice investors typically need less risk to avoid panic selling</a:t>
            </a:r>
          </a:p>
          <a:p>
            <a:pPr lvl="1"/>
            <a:r>
              <a:rPr lang="en-US" dirty="0"/>
              <a:t>All investors should decide what is an acceptable long term average annual return</a:t>
            </a:r>
          </a:p>
          <a:p>
            <a:r>
              <a:rPr lang="en-US" dirty="0"/>
              <a:t>Time</a:t>
            </a:r>
          </a:p>
          <a:p>
            <a:pPr lvl="1"/>
            <a:r>
              <a:rPr lang="en-US" dirty="0"/>
              <a:t>2 years or less- consider cash or cash equivalent</a:t>
            </a:r>
          </a:p>
          <a:p>
            <a:pPr lvl="1"/>
            <a:r>
              <a:rPr lang="en-US" dirty="0"/>
              <a:t>2+ to 7 years – consider 20/80 to 60/40 blends</a:t>
            </a:r>
          </a:p>
          <a:p>
            <a:pPr lvl="1"/>
            <a:r>
              <a:rPr lang="en-US" dirty="0"/>
              <a:t>7+ years – consider 80/20 or more aggressive blends</a:t>
            </a:r>
          </a:p>
          <a:p>
            <a:r>
              <a:rPr lang="en-US" dirty="0"/>
              <a:t>$</a:t>
            </a:r>
          </a:p>
          <a:p>
            <a:pPr lvl="1"/>
            <a:r>
              <a:rPr lang="en-US" dirty="0"/>
              <a:t>What is the starting investment?</a:t>
            </a:r>
          </a:p>
          <a:p>
            <a:pPr lvl="1"/>
            <a:r>
              <a:rPr lang="en-US" dirty="0"/>
              <a:t>Will more be invested over time until the goal?</a:t>
            </a:r>
          </a:p>
          <a:p>
            <a:pPr lvl="1"/>
            <a:r>
              <a:rPr lang="en-US" dirty="0"/>
              <a:t>How often will more be invested</a:t>
            </a:r>
          </a:p>
          <a:p>
            <a:endParaRPr lang="en-US" dirty="0"/>
          </a:p>
          <a:p>
            <a:r>
              <a:rPr lang="en-US" dirty="0"/>
              <a:t>Be honest with yourself before the market drops</a:t>
            </a:r>
          </a:p>
          <a:p>
            <a:endParaRPr lang="en-US" dirty="0"/>
          </a:p>
          <a:p>
            <a:endParaRPr lang="en-US" dirty="0"/>
          </a:p>
        </p:txBody>
      </p:sp>
    </p:spTree>
    <p:extLst>
      <p:ext uri="{BB962C8B-B14F-4D97-AF65-F5344CB8AC3E}">
        <p14:creationId xmlns:p14="http://schemas.microsoft.com/office/powerpoint/2010/main" val="3003884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853EF-BF16-585F-CAEE-C8ACCC41CA2D}"/>
              </a:ext>
            </a:extLst>
          </p:cNvPr>
          <p:cNvSpPr>
            <a:spLocks noGrp="1"/>
          </p:cNvSpPr>
          <p:nvPr>
            <p:ph type="title"/>
          </p:nvPr>
        </p:nvSpPr>
        <p:spPr/>
        <p:txBody>
          <a:bodyPr/>
          <a:lstStyle/>
          <a:p>
            <a:r>
              <a:rPr lang="en-US" dirty="0"/>
              <a:t>Self-Directed vs. Managed Money</a:t>
            </a:r>
          </a:p>
        </p:txBody>
      </p:sp>
      <p:sp>
        <p:nvSpPr>
          <p:cNvPr id="3" name="Content Placeholder 2">
            <a:extLst>
              <a:ext uri="{FF2B5EF4-FFF2-40B4-BE49-F238E27FC236}">
                <a16:creationId xmlns:a16="http://schemas.microsoft.com/office/drawing/2014/main" id="{A37A798C-B26A-77AE-4B24-1E094183013D}"/>
              </a:ext>
            </a:extLst>
          </p:cNvPr>
          <p:cNvSpPr>
            <a:spLocks noGrp="1"/>
          </p:cNvSpPr>
          <p:nvPr>
            <p:ph idx="1"/>
          </p:nvPr>
        </p:nvSpPr>
        <p:spPr/>
        <p:txBody>
          <a:bodyPr/>
          <a:lstStyle/>
          <a:p>
            <a:r>
              <a:rPr lang="en-US" dirty="0"/>
              <a:t>Who do you trust to manage the money</a:t>
            </a:r>
          </a:p>
          <a:p>
            <a:pPr lvl="1"/>
            <a:r>
              <a:rPr lang="en-US" dirty="0"/>
              <a:t>Cost</a:t>
            </a:r>
          </a:p>
          <a:p>
            <a:pPr lvl="1"/>
            <a:r>
              <a:rPr lang="en-US" dirty="0"/>
              <a:t>Expertise</a:t>
            </a:r>
          </a:p>
          <a:p>
            <a:pPr lvl="1"/>
            <a:r>
              <a:rPr lang="en-US" dirty="0"/>
              <a:t>Strategic Adjustments</a:t>
            </a:r>
          </a:p>
          <a:p>
            <a:r>
              <a:rPr lang="en-US" dirty="0"/>
              <a:t>Index or Active Management  </a:t>
            </a:r>
          </a:p>
          <a:p>
            <a:endParaRPr lang="en-US" dirty="0"/>
          </a:p>
          <a:p>
            <a:endParaRPr lang="en-US" dirty="0"/>
          </a:p>
        </p:txBody>
      </p:sp>
    </p:spTree>
    <p:extLst>
      <p:ext uri="{BB962C8B-B14F-4D97-AF65-F5344CB8AC3E}">
        <p14:creationId xmlns:p14="http://schemas.microsoft.com/office/powerpoint/2010/main" val="299831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98D9-5BEB-8281-BA56-7CF87FA38FCA}"/>
              </a:ext>
            </a:extLst>
          </p:cNvPr>
          <p:cNvSpPr>
            <a:spLocks noGrp="1"/>
          </p:cNvSpPr>
          <p:nvPr>
            <p:ph type="title"/>
          </p:nvPr>
        </p:nvSpPr>
        <p:spPr/>
        <p:txBody>
          <a:bodyPr/>
          <a:lstStyle/>
          <a:p>
            <a:r>
              <a:rPr lang="en-US" dirty="0"/>
              <a:t>Monitor and Maintain</a:t>
            </a:r>
          </a:p>
        </p:txBody>
      </p:sp>
      <p:sp>
        <p:nvSpPr>
          <p:cNvPr id="3" name="Content Placeholder 2">
            <a:extLst>
              <a:ext uri="{FF2B5EF4-FFF2-40B4-BE49-F238E27FC236}">
                <a16:creationId xmlns:a16="http://schemas.microsoft.com/office/drawing/2014/main" id="{118E471E-4C4D-8428-2747-F2F537D5EAD9}"/>
              </a:ext>
            </a:extLst>
          </p:cNvPr>
          <p:cNvSpPr>
            <a:spLocks noGrp="1"/>
          </p:cNvSpPr>
          <p:nvPr>
            <p:ph idx="1"/>
          </p:nvPr>
        </p:nvSpPr>
        <p:spPr/>
        <p:txBody>
          <a:bodyPr>
            <a:normAutofit/>
          </a:bodyPr>
          <a:lstStyle/>
          <a:p>
            <a:r>
              <a:rPr lang="en-US" dirty="0"/>
              <a:t>Rebalance</a:t>
            </a:r>
          </a:p>
          <a:p>
            <a:r>
              <a:rPr lang="en-US" dirty="0"/>
              <a:t>Avoid knee jerk reactions by having a written investment strategy</a:t>
            </a:r>
          </a:p>
          <a:p>
            <a:r>
              <a:rPr lang="en-US" dirty="0"/>
              <a:t>Cut through the noise</a:t>
            </a:r>
          </a:p>
          <a:p>
            <a:pPr lvl="1"/>
            <a:r>
              <a:rPr lang="en-US" dirty="0"/>
              <a:t>Who are your trusted advisors?</a:t>
            </a:r>
          </a:p>
          <a:p>
            <a:pPr lvl="1"/>
            <a:r>
              <a:rPr lang="en-US" dirty="0"/>
              <a:t>What data points are important to you?</a:t>
            </a:r>
          </a:p>
          <a:p>
            <a:r>
              <a:rPr lang="en-US" dirty="0"/>
              <a:t>Investing vs. Gambling</a:t>
            </a:r>
          </a:p>
          <a:p>
            <a:pPr lvl="1"/>
            <a:r>
              <a:rPr lang="en-US" dirty="0"/>
              <a:t>If a position is more than 5% of your portfolio, have logical conviction or diversify</a:t>
            </a:r>
          </a:p>
          <a:p>
            <a:pPr lvl="1"/>
            <a:r>
              <a:rPr lang="en-US" dirty="0"/>
              <a:t>Avoid impulse to get rich quick; there is no free money</a:t>
            </a:r>
          </a:p>
          <a:p>
            <a:endParaRPr lang="en-US" dirty="0"/>
          </a:p>
          <a:p>
            <a:endParaRPr lang="en-US" dirty="0"/>
          </a:p>
        </p:txBody>
      </p:sp>
    </p:spTree>
    <p:extLst>
      <p:ext uri="{BB962C8B-B14F-4D97-AF65-F5344CB8AC3E}">
        <p14:creationId xmlns:p14="http://schemas.microsoft.com/office/powerpoint/2010/main" val="975695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0FB0F-2100-19CF-7355-AB1E7A0FB3E8}"/>
              </a:ext>
            </a:extLst>
          </p:cNvPr>
          <p:cNvSpPr>
            <a:spLocks noGrp="1"/>
          </p:cNvSpPr>
          <p:nvPr>
            <p:ph type="title"/>
          </p:nvPr>
        </p:nvSpPr>
        <p:spPr/>
        <p:txBody>
          <a:bodyPr/>
          <a:lstStyle/>
          <a:p>
            <a:r>
              <a:rPr lang="en-US" dirty="0"/>
              <a:t>First Things First</a:t>
            </a:r>
          </a:p>
        </p:txBody>
      </p:sp>
      <p:sp>
        <p:nvSpPr>
          <p:cNvPr id="3" name="Content Placeholder 2">
            <a:extLst>
              <a:ext uri="{FF2B5EF4-FFF2-40B4-BE49-F238E27FC236}">
                <a16:creationId xmlns:a16="http://schemas.microsoft.com/office/drawing/2014/main" id="{6DF6C063-74BB-B5D7-EC68-6EF10EAE382D}"/>
              </a:ext>
            </a:extLst>
          </p:cNvPr>
          <p:cNvSpPr>
            <a:spLocks noGrp="1"/>
          </p:cNvSpPr>
          <p:nvPr>
            <p:ph idx="1"/>
          </p:nvPr>
        </p:nvSpPr>
        <p:spPr/>
        <p:txBody>
          <a:bodyPr>
            <a:normAutofit fontScale="92500" lnSpcReduction="10000"/>
          </a:bodyPr>
          <a:lstStyle/>
          <a:p>
            <a:r>
              <a:rPr lang="en-US" dirty="0"/>
              <a:t>Know Your Numbers – Own your budget</a:t>
            </a:r>
          </a:p>
          <a:p>
            <a:r>
              <a:rPr lang="en-US" dirty="0"/>
              <a:t>Fully fund your Emergency Reserve so life’s challenges have less opportunity to disrupt your Investment Strategy</a:t>
            </a:r>
          </a:p>
          <a:p>
            <a:r>
              <a:rPr lang="en-US" dirty="0"/>
              <a:t>How much do you need to live a normal month?</a:t>
            </a:r>
          </a:p>
          <a:p>
            <a:r>
              <a:rPr lang="en-US" dirty="0"/>
              <a:t>How many months’ worth of bills do you need in reserve for peace of mind?</a:t>
            </a:r>
          </a:p>
          <a:p>
            <a:r>
              <a:rPr lang="en-US" dirty="0"/>
              <a:t>Emergency Reserve=Monthly Cost x # of Months</a:t>
            </a:r>
          </a:p>
          <a:p>
            <a:r>
              <a:rPr lang="en-US" dirty="0"/>
              <a:t>We cannot ignore emotion even as we use logic</a:t>
            </a:r>
          </a:p>
          <a:p>
            <a:r>
              <a:rPr lang="en-US" dirty="0"/>
              <a:t>Everyone likes risk when the markets are up</a:t>
            </a:r>
          </a:p>
          <a:p>
            <a:r>
              <a:rPr lang="en-US" dirty="0"/>
              <a:t>Most do not like risk when markets are down</a:t>
            </a:r>
          </a:p>
          <a:p>
            <a:endParaRPr lang="en-US" dirty="0"/>
          </a:p>
        </p:txBody>
      </p:sp>
    </p:spTree>
    <p:extLst>
      <p:ext uri="{BB962C8B-B14F-4D97-AF65-F5344CB8AC3E}">
        <p14:creationId xmlns:p14="http://schemas.microsoft.com/office/powerpoint/2010/main" val="3998040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BDA13-E272-6AE1-1912-10093C2FEBB1}"/>
              </a:ext>
            </a:extLst>
          </p:cNvPr>
          <p:cNvSpPr>
            <a:spLocks noGrp="1"/>
          </p:cNvSpPr>
          <p:nvPr>
            <p:ph type="title"/>
          </p:nvPr>
        </p:nvSpPr>
        <p:spPr/>
        <p:txBody>
          <a:bodyPr/>
          <a:lstStyle/>
          <a:p>
            <a:r>
              <a:rPr lang="en-US" dirty="0"/>
              <a:t>Individual Holdings, Mutual Funds &amp; ETFs</a:t>
            </a:r>
          </a:p>
        </p:txBody>
      </p:sp>
      <p:sp>
        <p:nvSpPr>
          <p:cNvPr id="3" name="Content Placeholder 2">
            <a:extLst>
              <a:ext uri="{FF2B5EF4-FFF2-40B4-BE49-F238E27FC236}">
                <a16:creationId xmlns:a16="http://schemas.microsoft.com/office/drawing/2014/main" id="{BB0B009F-5CF8-351F-313A-C0A4CF6D45E7}"/>
              </a:ext>
            </a:extLst>
          </p:cNvPr>
          <p:cNvSpPr>
            <a:spLocks noGrp="1"/>
          </p:cNvSpPr>
          <p:nvPr>
            <p:ph idx="1"/>
          </p:nvPr>
        </p:nvSpPr>
        <p:spPr/>
        <p:txBody>
          <a:bodyPr>
            <a:normAutofit fontScale="55000" lnSpcReduction="20000"/>
          </a:bodyPr>
          <a:lstStyle/>
          <a:p>
            <a:r>
              <a:rPr lang="en-US" dirty="0"/>
              <a:t>Individual stocks</a:t>
            </a:r>
          </a:p>
          <a:p>
            <a:r>
              <a:rPr lang="en-US" dirty="0"/>
              <a:t>Represent ownership in a specific company</a:t>
            </a:r>
          </a:p>
          <a:p>
            <a:r>
              <a:rPr lang="en-US" dirty="0"/>
              <a:t>Individual bonds</a:t>
            </a:r>
          </a:p>
          <a:p>
            <a:r>
              <a:rPr lang="en-US" dirty="0"/>
              <a:t>A loan to a company</a:t>
            </a:r>
          </a:p>
          <a:p>
            <a:r>
              <a:rPr lang="en-US" dirty="0"/>
              <a:t>CD – Certificate of Deposit</a:t>
            </a:r>
          </a:p>
          <a:p>
            <a:r>
              <a:rPr lang="en-US" dirty="0"/>
              <a:t>A loan to a bank</a:t>
            </a:r>
          </a:p>
          <a:p>
            <a:r>
              <a:rPr lang="en-US" dirty="0"/>
              <a:t> Mutual Funds</a:t>
            </a:r>
          </a:p>
          <a:p>
            <a:r>
              <a:rPr lang="en-US" dirty="0"/>
              <a:t>A basket of stocks or bonds or other holdings</a:t>
            </a:r>
          </a:p>
          <a:p>
            <a:r>
              <a:rPr lang="en-US" dirty="0"/>
              <a:t>Open or Closed</a:t>
            </a:r>
          </a:p>
          <a:p>
            <a:r>
              <a:rPr lang="en-US" dirty="0"/>
              <a:t>Typically priced at the end of the day</a:t>
            </a:r>
          </a:p>
          <a:p>
            <a:r>
              <a:rPr lang="en-US" dirty="0"/>
              <a:t>Indexed or Actively Managed</a:t>
            </a:r>
          </a:p>
          <a:p>
            <a:r>
              <a:rPr lang="en-US" dirty="0"/>
              <a:t>ETF’s – Exchange Traded Funds</a:t>
            </a:r>
          </a:p>
          <a:p>
            <a:r>
              <a:rPr lang="en-US" dirty="0"/>
              <a:t>Like a mutual fund (basket of investments)</a:t>
            </a:r>
          </a:p>
          <a:p>
            <a:r>
              <a:rPr lang="en-US" dirty="0"/>
              <a:t>Trades like a stock, so buys and sells occur during the trading day</a:t>
            </a:r>
          </a:p>
        </p:txBody>
      </p:sp>
    </p:spTree>
    <p:extLst>
      <p:ext uri="{BB962C8B-B14F-4D97-AF65-F5344CB8AC3E}">
        <p14:creationId xmlns:p14="http://schemas.microsoft.com/office/powerpoint/2010/main" val="747765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A83C5-3969-B1BA-BC6A-FE28516FC25D}"/>
              </a:ext>
            </a:extLst>
          </p:cNvPr>
          <p:cNvSpPr>
            <a:spLocks noGrp="1"/>
          </p:cNvSpPr>
          <p:nvPr>
            <p:ph type="title"/>
          </p:nvPr>
        </p:nvSpPr>
        <p:spPr/>
        <p:txBody>
          <a:bodyPr/>
          <a:lstStyle/>
          <a:p>
            <a:r>
              <a:rPr lang="en-US" dirty="0"/>
              <a:t>Markets - Equity</a:t>
            </a:r>
          </a:p>
        </p:txBody>
      </p:sp>
      <p:sp>
        <p:nvSpPr>
          <p:cNvPr id="3" name="Content Placeholder 2">
            <a:extLst>
              <a:ext uri="{FF2B5EF4-FFF2-40B4-BE49-F238E27FC236}">
                <a16:creationId xmlns:a16="http://schemas.microsoft.com/office/drawing/2014/main" id="{3FB346CC-FE8E-992C-87C5-337217F777F7}"/>
              </a:ext>
            </a:extLst>
          </p:cNvPr>
          <p:cNvSpPr>
            <a:spLocks noGrp="1"/>
          </p:cNvSpPr>
          <p:nvPr>
            <p:ph idx="1"/>
          </p:nvPr>
        </p:nvSpPr>
        <p:spPr/>
        <p:txBody>
          <a:bodyPr>
            <a:normAutofit fontScale="92500" lnSpcReduction="10000"/>
          </a:bodyPr>
          <a:lstStyle/>
          <a:p>
            <a:r>
              <a:rPr lang="en-US" dirty="0"/>
              <a:t>Stocks represent ownership in a company</a:t>
            </a:r>
          </a:p>
          <a:p>
            <a:r>
              <a:rPr lang="en-US" dirty="0"/>
              <a:t>Earnings and Expectations</a:t>
            </a:r>
          </a:p>
          <a:p>
            <a:r>
              <a:rPr lang="en-US" dirty="0"/>
              <a:t>Value of Company/# of shares = Fair Value Price of Shares</a:t>
            </a:r>
          </a:p>
          <a:p>
            <a:r>
              <a:rPr lang="en-US" dirty="0"/>
              <a:t>$100mil company with 1mil shares in the market = $100 share price</a:t>
            </a:r>
          </a:p>
          <a:p>
            <a:r>
              <a:rPr lang="en-US" dirty="0"/>
              <a:t>Investors want to buy low and sell high</a:t>
            </a:r>
          </a:p>
          <a:p>
            <a:endParaRPr lang="en-US" dirty="0"/>
          </a:p>
          <a:p>
            <a:r>
              <a:rPr lang="en-US" dirty="0"/>
              <a:t>Fear and Greed</a:t>
            </a:r>
          </a:p>
          <a:p>
            <a:r>
              <a:rPr lang="en-US" dirty="0"/>
              <a:t>No one knows the future</a:t>
            </a:r>
          </a:p>
          <a:p>
            <a:r>
              <a:rPr lang="en-US" dirty="0"/>
              <a:t>The price is whatever the last trade was</a:t>
            </a:r>
          </a:p>
        </p:txBody>
      </p:sp>
    </p:spTree>
    <p:extLst>
      <p:ext uri="{BB962C8B-B14F-4D97-AF65-F5344CB8AC3E}">
        <p14:creationId xmlns:p14="http://schemas.microsoft.com/office/powerpoint/2010/main" val="4124555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604D-DAB4-F979-818E-F6020A177C54}"/>
              </a:ext>
            </a:extLst>
          </p:cNvPr>
          <p:cNvSpPr>
            <a:spLocks noGrp="1"/>
          </p:cNvSpPr>
          <p:nvPr>
            <p:ph type="title"/>
          </p:nvPr>
        </p:nvSpPr>
        <p:spPr/>
        <p:txBody>
          <a:bodyPr/>
          <a:lstStyle/>
          <a:p>
            <a:r>
              <a:rPr lang="en-US" dirty="0"/>
              <a:t>Markets – Equity Continued</a:t>
            </a:r>
          </a:p>
        </p:txBody>
      </p:sp>
      <p:sp>
        <p:nvSpPr>
          <p:cNvPr id="3" name="Content Placeholder 2">
            <a:extLst>
              <a:ext uri="{FF2B5EF4-FFF2-40B4-BE49-F238E27FC236}">
                <a16:creationId xmlns:a16="http://schemas.microsoft.com/office/drawing/2014/main" id="{452390F7-983F-8A86-6F34-5D4A7C5253BB}"/>
              </a:ext>
            </a:extLst>
          </p:cNvPr>
          <p:cNvSpPr>
            <a:spLocks noGrp="1"/>
          </p:cNvSpPr>
          <p:nvPr>
            <p:ph idx="1"/>
          </p:nvPr>
        </p:nvSpPr>
        <p:spPr/>
        <p:txBody>
          <a:bodyPr>
            <a:normAutofit fontScale="92500" lnSpcReduction="10000"/>
          </a:bodyPr>
          <a:lstStyle/>
          <a:p>
            <a:r>
              <a:rPr lang="en-US" dirty="0"/>
              <a:t>Domestic – US stocks</a:t>
            </a:r>
          </a:p>
          <a:p>
            <a:pPr lvl="1"/>
            <a:r>
              <a:rPr lang="en-US" dirty="0"/>
              <a:t>Small cap up to roughly $1Bil</a:t>
            </a:r>
          </a:p>
          <a:p>
            <a:pPr lvl="1"/>
            <a:r>
              <a:rPr lang="en-US" dirty="0"/>
              <a:t>Mid cap roughly $1Bil+ to $5Bil</a:t>
            </a:r>
          </a:p>
          <a:p>
            <a:pPr lvl="1"/>
            <a:r>
              <a:rPr lang="en-US" dirty="0"/>
              <a:t>Large cap roughly $5Bil+</a:t>
            </a:r>
          </a:p>
          <a:p>
            <a:r>
              <a:rPr lang="en-US" dirty="0"/>
              <a:t>International – Stocks in non-US countries that follow GAAP</a:t>
            </a:r>
          </a:p>
          <a:p>
            <a:pPr lvl="1"/>
            <a:r>
              <a:rPr lang="en-US" dirty="0"/>
              <a:t>Generally Accepted Accounting Principals</a:t>
            </a:r>
          </a:p>
          <a:p>
            <a:pPr lvl="1"/>
            <a:r>
              <a:rPr lang="en-US" dirty="0"/>
              <a:t>EAFE – Europe, Australasia, Far East</a:t>
            </a:r>
          </a:p>
          <a:p>
            <a:pPr lvl="1"/>
            <a:r>
              <a:rPr lang="en-US" dirty="0"/>
              <a:t>Transparent Business Accounting</a:t>
            </a:r>
          </a:p>
          <a:p>
            <a:r>
              <a:rPr lang="en-US" dirty="0"/>
              <a:t>Emerging Markets – Stocks in non-US countries that do not follow GAAP</a:t>
            </a:r>
          </a:p>
          <a:p>
            <a:pPr lvl="1"/>
            <a:r>
              <a:rPr lang="en-US" dirty="0"/>
              <a:t>Countries that are moving toward developed markets</a:t>
            </a:r>
          </a:p>
          <a:p>
            <a:pPr lvl="1"/>
            <a:r>
              <a:rPr lang="en-US" dirty="0"/>
              <a:t>5 examples: Brazil, Russia, India, China, and South Africa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57949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E4F92-8DD0-140A-1776-93F92ED9279E}"/>
              </a:ext>
            </a:extLst>
          </p:cNvPr>
          <p:cNvSpPr>
            <a:spLocks noGrp="1"/>
          </p:cNvSpPr>
          <p:nvPr>
            <p:ph type="title"/>
          </p:nvPr>
        </p:nvSpPr>
        <p:spPr/>
        <p:txBody>
          <a:bodyPr/>
          <a:lstStyle/>
          <a:p>
            <a:r>
              <a:rPr lang="en-US" dirty="0"/>
              <a:t>Market – Bonds a.k.a. Fixed Income</a:t>
            </a:r>
          </a:p>
        </p:txBody>
      </p:sp>
      <p:sp>
        <p:nvSpPr>
          <p:cNvPr id="3" name="Content Placeholder 2">
            <a:extLst>
              <a:ext uri="{FF2B5EF4-FFF2-40B4-BE49-F238E27FC236}">
                <a16:creationId xmlns:a16="http://schemas.microsoft.com/office/drawing/2014/main" id="{AF3CA571-F948-B05B-0562-C95DB0FA965E}"/>
              </a:ext>
            </a:extLst>
          </p:cNvPr>
          <p:cNvSpPr>
            <a:spLocks noGrp="1"/>
          </p:cNvSpPr>
          <p:nvPr>
            <p:ph idx="1"/>
          </p:nvPr>
        </p:nvSpPr>
        <p:spPr/>
        <p:txBody>
          <a:bodyPr>
            <a:normAutofit fontScale="70000" lnSpcReduction="20000"/>
          </a:bodyPr>
          <a:lstStyle/>
          <a:p>
            <a:r>
              <a:rPr lang="en-US" dirty="0"/>
              <a:t>Domestic or Foreign</a:t>
            </a:r>
          </a:p>
          <a:p>
            <a:r>
              <a:rPr lang="en-US" dirty="0"/>
              <a:t>Government Bonds</a:t>
            </a:r>
          </a:p>
          <a:p>
            <a:pPr lvl="1"/>
            <a:r>
              <a:rPr lang="en-US" dirty="0"/>
              <a:t>Notes</a:t>
            </a:r>
          </a:p>
          <a:p>
            <a:pPr lvl="1"/>
            <a:r>
              <a:rPr lang="en-US" dirty="0"/>
              <a:t>Intermediate</a:t>
            </a:r>
          </a:p>
          <a:p>
            <a:pPr lvl="1"/>
            <a:r>
              <a:rPr lang="en-US" dirty="0"/>
              <a:t>Long Term</a:t>
            </a:r>
          </a:p>
          <a:p>
            <a:r>
              <a:rPr lang="en-US" dirty="0"/>
              <a:t>Investment Grade</a:t>
            </a:r>
          </a:p>
          <a:p>
            <a:pPr lvl="1"/>
            <a:r>
              <a:rPr lang="en-US" dirty="0"/>
              <a:t>Well Established Companies</a:t>
            </a:r>
          </a:p>
          <a:p>
            <a:pPr lvl="1"/>
            <a:r>
              <a:rPr lang="en-US" dirty="0"/>
              <a:t>Rated BBB or better</a:t>
            </a:r>
          </a:p>
          <a:p>
            <a:r>
              <a:rPr lang="en-US" dirty="0"/>
              <a:t>High Yield</a:t>
            </a:r>
          </a:p>
          <a:p>
            <a:pPr lvl="1"/>
            <a:r>
              <a:rPr lang="en-US" dirty="0"/>
              <a:t>Junk</a:t>
            </a:r>
          </a:p>
          <a:p>
            <a:pPr lvl="1"/>
            <a:r>
              <a:rPr lang="en-US" dirty="0"/>
              <a:t>Something made the company offer a higher yield to attract investors</a:t>
            </a:r>
          </a:p>
          <a:p>
            <a:pPr lvl="1"/>
            <a:r>
              <a:rPr lang="en-US" dirty="0"/>
              <a:t>BBB- or lower rated</a:t>
            </a:r>
          </a:p>
          <a:p>
            <a:r>
              <a:rPr lang="en-US" dirty="0"/>
              <a:t>The higher the risk, the higher the yield</a:t>
            </a:r>
          </a:p>
          <a:p>
            <a:pPr lvl="1"/>
            <a:r>
              <a:rPr lang="en-US" dirty="0"/>
              <a:t>Time</a:t>
            </a:r>
          </a:p>
          <a:p>
            <a:pPr lvl="1"/>
            <a:r>
              <a:rPr lang="en-US" dirty="0"/>
              <a:t>Ratings</a:t>
            </a:r>
          </a:p>
          <a:p>
            <a:endParaRPr lang="en-US" dirty="0"/>
          </a:p>
          <a:p>
            <a:endParaRPr lang="en-US" dirty="0"/>
          </a:p>
        </p:txBody>
      </p:sp>
    </p:spTree>
    <p:extLst>
      <p:ext uri="{BB962C8B-B14F-4D97-AF65-F5344CB8AC3E}">
        <p14:creationId xmlns:p14="http://schemas.microsoft.com/office/powerpoint/2010/main" val="2163751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2A74-C18A-CED4-CFF4-E5D2FD0E78EE}"/>
              </a:ext>
            </a:extLst>
          </p:cNvPr>
          <p:cNvSpPr>
            <a:spLocks noGrp="1"/>
          </p:cNvSpPr>
          <p:nvPr>
            <p:ph type="title"/>
          </p:nvPr>
        </p:nvSpPr>
        <p:spPr/>
        <p:txBody>
          <a:bodyPr/>
          <a:lstStyle/>
          <a:p>
            <a:r>
              <a:rPr lang="en-US" dirty="0"/>
              <a:t>Markets – Cash and Cash Equivalents</a:t>
            </a:r>
          </a:p>
        </p:txBody>
      </p:sp>
      <p:sp>
        <p:nvSpPr>
          <p:cNvPr id="3" name="Content Placeholder 2">
            <a:extLst>
              <a:ext uri="{FF2B5EF4-FFF2-40B4-BE49-F238E27FC236}">
                <a16:creationId xmlns:a16="http://schemas.microsoft.com/office/drawing/2014/main" id="{899C63E8-8F84-EEBB-C41C-9A67C4EA197C}"/>
              </a:ext>
            </a:extLst>
          </p:cNvPr>
          <p:cNvSpPr>
            <a:spLocks noGrp="1"/>
          </p:cNvSpPr>
          <p:nvPr>
            <p:ph idx="1"/>
          </p:nvPr>
        </p:nvSpPr>
        <p:spPr/>
        <p:txBody>
          <a:bodyPr>
            <a:normAutofit/>
          </a:bodyPr>
          <a:lstStyle/>
          <a:p>
            <a:r>
              <a:rPr lang="en-US" dirty="0"/>
              <a:t>Savings and Checking – FDIC Insured</a:t>
            </a:r>
          </a:p>
          <a:p>
            <a:r>
              <a:rPr lang="en-US" dirty="0"/>
              <a:t>Money Markets</a:t>
            </a:r>
          </a:p>
          <a:p>
            <a:pPr lvl="1"/>
            <a:r>
              <a:rPr lang="en-US" dirty="0"/>
              <a:t>Mutual Funds with $1 price target</a:t>
            </a:r>
          </a:p>
          <a:p>
            <a:pPr lvl="1"/>
            <a:r>
              <a:rPr lang="en-US" dirty="0"/>
              <a:t>Required to invest conservatively</a:t>
            </a:r>
          </a:p>
          <a:p>
            <a:pPr lvl="1"/>
            <a:r>
              <a:rPr lang="en-US" dirty="0"/>
              <a:t>Higher risk than bank savings, hence slightly higher yield</a:t>
            </a:r>
          </a:p>
          <a:p>
            <a:r>
              <a:rPr lang="en-US" dirty="0"/>
              <a:t>Commercial Paper – extremely short term corporate bonds</a:t>
            </a:r>
          </a:p>
          <a:p>
            <a:r>
              <a:rPr lang="en-US" dirty="0"/>
              <a:t>GIC’s – Guaranteed Insurance Contracts</a:t>
            </a:r>
          </a:p>
          <a:p>
            <a:pPr lvl="1"/>
            <a:r>
              <a:rPr lang="en-US" dirty="0"/>
              <a:t>Extremely short-term Insurance company bonds</a:t>
            </a:r>
          </a:p>
          <a:p>
            <a:pPr lvl="1"/>
            <a:r>
              <a:rPr lang="en-US" dirty="0"/>
              <a:t>Stable Value Funds are main buyers</a:t>
            </a:r>
          </a:p>
          <a:p>
            <a:endParaRPr lang="en-US" dirty="0"/>
          </a:p>
          <a:p>
            <a:endParaRPr lang="en-US" dirty="0"/>
          </a:p>
        </p:txBody>
      </p:sp>
    </p:spTree>
    <p:extLst>
      <p:ext uri="{BB962C8B-B14F-4D97-AF65-F5344CB8AC3E}">
        <p14:creationId xmlns:p14="http://schemas.microsoft.com/office/powerpoint/2010/main" val="895364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CE22-16C5-2446-45CA-CF4E44A6DA69}"/>
              </a:ext>
            </a:extLst>
          </p:cNvPr>
          <p:cNvSpPr>
            <a:spLocks noGrp="1"/>
          </p:cNvSpPr>
          <p:nvPr>
            <p:ph type="title"/>
          </p:nvPr>
        </p:nvSpPr>
        <p:spPr/>
        <p:txBody>
          <a:bodyPr/>
          <a:lstStyle/>
          <a:p>
            <a:r>
              <a:rPr lang="en-US" dirty="0"/>
              <a:t>Markets – Real Estate</a:t>
            </a:r>
          </a:p>
        </p:txBody>
      </p:sp>
      <p:sp>
        <p:nvSpPr>
          <p:cNvPr id="3" name="Content Placeholder 2">
            <a:extLst>
              <a:ext uri="{FF2B5EF4-FFF2-40B4-BE49-F238E27FC236}">
                <a16:creationId xmlns:a16="http://schemas.microsoft.com/office/drawing/2014/main" id="{83EB991F-1F46-934B-26D7-1820714FEF22}"/>
              </a:ext>
            </a:extLst>
          </p:cNvPr>
          <p:cNvSpPr>
            <a:spLocks noGrp="1"/>
          </p:cNvSpPr>
          <p:nvPr>
            <p:ph idx="1"/>
          </p:nvPr>
        </p:nvSpPr>
        <p:spPr/>
        <p:txBody>
          <a:bodyPr/>
          <a:lstStyle/>
          <a:p>
            <a:r>
              <a:rPr lang="en-US" dirty="0"/>
              <a:t>If you own a home, your equity is part of your investment portfolio</a:t>
            </a:r>
          </a:p>
          <a:p>
            <a:r>
              <a:rPr lang="en-US" dirty="0"/>
              <a:t>Rental Properties</a:t>
            </a:r>
          </a:p>
          <a:p>
            <a:pPr lvl="1"/>
            <a:r>
              <a:rPr lang="en-US" dirty="0"/>
              <a:t>Personal </a:t>
            </a:r>
          </a:p>
          <a:p>
            <a:pPr lvl="1"/>
            <a:r>
              <a:rPr lang="en-US" dirty="0"/>
              <a:t>Commercial</a:t>
            </a:r>
          </a:p>
          <a:p>
            <a:r>
              <a:rPr lang="en-US" dirty="0"/>
              <a:t>REITs – Real Estate Investment Trusts</a:t>
            </a:r>
          </a:p>
          <a:p>
            <a:pPr lvl="1"/>
            <a:r>
              <a:rPr lang="en-US" dirty="0"/>
              <a:t>Illiquid individual contracts</a:t>
            </a:r>
          </a:p>
          <a:p>
            <a:pPr lvl="1"/>
            <a:r>
              <a:rPr lang="en-US" dirty="0"/>
              <a:t>Liquid publicly trades Stocks, ETF’s and Mutual Funds</a:t>
            </a:r>
          </a:p>
          <a:p>
            <a:endParaRPr lang="en-US" dirty="0"/>
          </a:p>
          <a:p>
            <a:endParaRPr lang="en-US" dirty="0"/>
          </a:p>
        </p:txBody>
      </p:sp>
    </p:spTree>
    <p:extLst>
      <p:ext uri="{BB962C8B-B14F-4D97-AF65-F5344CB8AC3E}">
        <p14:creationId xmlns:p14="http://schemas.microsoft.com/office/powerpoint/2010/main" val="126089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666B-51A3-AC7E-3BE7-A455170D0795}"/>
              </a:ext>
            </a:extLst>
          </p:cNvPr>
          <p:cNvSpPr>
            <a:spLocks noGrp="1"/>
          </p:cNvSpPr>
          <p:nvPr>
            <p:ph type="title"/>
          </p:nvPr>
        </p:nvSpPr>
        <p:spPr/>
        <p:txBody>
          <a:bodyPr/>
          <a:lstStyle/>
          <a:p>
            <a:r>
              <a:rPr lang="en-US" dirty="0"/>
              <a:t>Markets – Alternative/Hedge Strategies</a:t>
            </a:r>
          </a:p>
        </p:txBody>
      </p:sp>
      <p:sp>
        <p:nvSpPr>
          <p:cNvPr id="3" name="Content Placeholder 2">
            <a:extLst>
              <a:ext uri="{FF2B5EF4-FFF2-40B4-BE49-F238E27FC236}">
                <a16:creationId xmlns:a16="http://schemas.microsoft.com/office/drawing/2014/main" id="{D6D576DB-582D-5130-ED60-139C6918B098}"/>
              </a:ext>
            </a:extLst>
          </p:cNvPr>
          <p:cNvSpPr>
            <a:spLocks noGrp="1"/>
          </p:cNvSpPr>
          <p:nvPr>
            <p:ph idx="1"/>
          </p:nvPr>
        </p:nvSpPr>
        <p:spPr/>
        <p:txBody>
          <a:bodyPr>
            <a:normAutofit fontScale="70000" lnSpcReduction="20000"/>
          </a:bodyPr>
          <a:lstStyle/>
          <a:p>
            <a:r>
              <a:rPr lang="en-US" dirty="0"/>
              <a:t>Alternatives</a:t>
            </a:r>
          </a:p>
          <a:p>
            <a:pPr lvl="1"/>
            <a:r>
              <a:rPr lang="en-US" dirty="0"/>
              <a:t>Collectibles</a:t>
            </a:r>
          </a:p>
          <a:p>
            <a:pPr lvl="2"/>
            <a:r>
              <a:rPr lang="en-US" dirty="0"/>
              <a:t>Art, Coins, Rare Wines, etc.</a:t>
            </a:r>
          </a:p>
          <a:p>
            <a:pPr lvl="2"/>
            <a:r>
              <a:rPr lang="en-US" dirty="0"/>
              <a:t>Individual or basket of investments</a:t>
            </a:r>
          </a:p>
          <a:p>
            <a:r>
              <a:rPr lang="en-US" dirty="0"/>
              <a:t>Precious Metals</a:t>
            </a:r>
          </a:p>
          <a:p>
            <a:pPr lvl="1"/>
            <a:r>
              <a:rPr lang="en-US" dirty="0"/>
              <a:t>Gold, Copper, Lithium, etc.</a:t>
            </a:r>
          </a:p>
          <a:p>
            <a:pPr lvl="1"/>
            <a:r>
              <a:rPr lang="en-US" dirty="0"/>
              <a:t>Funds, ETF’s, Trusts</a:t>
            </a:r>
          </a:p>
          <a:p>
            <a:r>
              <a:rPr lang="en-US" dirty="0"/>
              <a:t>Currency - US and Foreign cash</a:t>
            </a:r>
          </a:p>
          <a:p>
            <a:r>
              <a:rPr lang="en-US" dirty="0"/>
              <a:t>Cryptocurrency</a:t>
            </a:r>
          </a:p>
          <a:p>
            <a:pPr lvl="1"/>
            <a:r>
              <a:rPr lang="en-US" dirty="0"/>
              <a:t>Bitcoin, </a:t>
            </a:r>
            <a:r>
              <a:rPr lang="en-US" dirty="0" err="1"/>
              <a:t>Etherium</a:t>
            </a:r>
            <a:r>
              <a:rPr lang="en-US" dirty="0"/>
              <a:t>, etc.</a:t>
            </a:r>
          </a:p>
          <a:p>
            <a:pPr lvl="1"/>
            <a:r>
              <a:rPr lang="en-US" dirty="0"/>
              <a:t>Currently taxed like property rather than not cash or stocks</a:t>
            </a:r>
          </a:p>
          <a:p>
            <a:r>
              <a:rPr lang="en-US" dirty="0"/>
              <a:t>Hedge Strategies</a:t>
            </a:r>
          </a:p>
          <a:p>
            <a:pPr lvl="1"/>
            <a:r>
              <a:rPr lang="en-US" dirty="0"/>
              <a:t>Option contracts</a:t>
            </a:r>
          </a:p>
          <a:p>
            <a:pPr lvl="1"/>
            <a:r>
              <a:rPr lang="en-US" dirty="0"/>
              <a:t>Derivatives</a:t>
            </a:r>
          </a:p>
          <a:p>
            <a:pPr lvl="1"/>
            <a:r>
              <a:rPr lang="en-US" dirty="0"/>
              <a:t>Individual contracts or funds/ETF’s</a:t>
            </a:r>
          </a:p>
          <a:p>
            <a:endParaRPr lang="en-US" dirty="0"/>
          </a:p>
        </p:txBody>
      </p:sp>
    </p:spTree>
    <p:extLst>
      <p:ext uri="{BB962C8B-B14F-4D97-AF65-F5344CB8AC3E}">
        <p14:creationId xmlns:p14="http://schemas.microsoft.com/office/powerpoint/2010/main" val="1549777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227</TotalTime>
  <Words>811</Words>
  <Application>Microsoft Office PowerPoint</Application>
  <PresentationFormat>Widescreen</PresentationFormat>
  <Paragraphs>139</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Aptos</vt:lpstr>
      <vt:lpstr>Arial</vt:lpstr>
      <vt:lpstr>Arial Narrow</vt:lpstr>
      <vt:lpstr>Avenir Next LT Pro Demi</vt:lpstr>
      <vt:lpstr>AvenirBook</vt:lpstr>
      <vt:lpstr>Trade Gothic LT Std Extended</vt:lpstr>
      <vt:lpstr>Office Theme</vt:lpstr>
      <vt:lpstr>Wealth Building Class</vt:lpstr>
      <vt:lpstr>First Things First</vt:lpstr>
      <vt:lpstr>Individual Holdings, Mutual Funds &amp; ETFs</vt:lpstr>
      <vt:lpstr>Markets - Equity</vt:lpstr>
      <vt:lpstr>Markets – Equity Continued</vt:lpstr>
      <vt:lpstr>Market – Bonds a.k.a. Fixed Income</vt:lpstr>
      <vt:lpstr>Markets – Cash and Cash Equivalents</vt:lpstr>
      <vt:lpstr>Markets – Real Estate</vt:lpstr>
      <vt:lpstr>Markets – Alternative/Hedge Strategies</vt:lpstr>
      <vt:lpstr>Efficient Frontier</vt:lpstr>
      <vt:lpstr>Risk Assessment – GET$</vt:lpstr>
      <vt:lpstr>Self-Directed vs. Managed Money</vt:lpstr>
      <vt:lpstr>Monitor and Maintain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22</cp:revision>
  <dcterms:created xsi:type="dcterms:W3CDTF">2024-11-22T19:39:48Z</dcterms:created>
  <dcterms:modified xsi:type="dcterms:W3CDTF">2025-09-18T21:45:46Z</dcterms:modified>
</cp:coreProperties>
</file>