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69" r:id="rId7"/>
    <p:sldId id="270" r:id="rId8"/>
    <p:sldId id="271"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Insurance Part 2</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FB0F-2100-19CF-7355-AB1E7A0FB3E8}"/>
              </a:ext>
            </a:extLst>
          </p:cNvPr>
          <p:cNvSpPr>
            <a:spLocks noGrp="1"/>
          </p:cNvSpPr>
          <p:nvPr>
            <p:ph type="title"/>
          </p:nvPr>
        </p:nvSpPr>
        <p:spPr/>
        <p:txBody>
          <a:bodyPr/>
          <a:lstStyle/>
          <a:p>
            <a:r>
              <a:rPr lang="en-US" dirty="0"/>
              <a:t>Life and Long-Term Care</a:t>
            </a:r>
          </a:p>
        </p:txBody>
      </p:sp>
      <p:sp>
        <p:nvSpPr>
          <p:cNvPr id="3" name="Content Placeholder 2">
            <a:extLst>
              <a:ext uri="{FF2B5EF4-FFF2-40B4-BE49-F238E27FC236}">
                <a16:creationId xmlns:a16="http://schemas.microsoft.com/office/drawing/2014/main" id="{6DF6C063-74BB-B5D7-EC68-6EF10EAE382D}"/>
              </a:ext>
            </a:extLst>
          </p:cNvPr>
          <p:cNvSpPr>
            <a:spLocks noGrp="1"/>
          </p:cNvSpPr>
          <p:nvPr>
            <p:ph idx="1"/>
          </p:nvPr>
        </p:nvSpPr>
        <p:spPr/>
        <p:txBody>
          <a:bodyPr>
            <a:normAutofit/>
          </a:bodyPr>
          <a:lstStyle/>
          <a:p>
            <a:r>
              <a:rPr lang="en-US" dirty="0"/>
              <a:t>Can you self-insure your risk or do you need to transfer the risk to an insurance company?</a:t>
            </a:r>
          </a:p>
          <a:p>
            <a:r>
              <a:rPr lang="en-US" dirty="0"/>
              <a:t>There are many paths to the top of the mountain, and each sherpa usually has their favorite path</a:t>
            </a:r>
          </a:p>
          <a:p>
            <a:r>
              <a:rPr lang="en-US" dirty="0"/>
              <a:t>Start with what you need, then consider what you want</a:t>
            </a:r>
          </a:p>
        </p:txBody>
      </p:sp>
    </p:spTree>
    <p:extLst>
      <p:ext uri="{BB962C8B-B14F-4D97-AF65-F5344CB8AC3E}">
        <p14:creationId xmlns:p14="http://schemas.microsoft.com/office/powerpoint/2010/main" val="399804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5533E-3FE6-CC35-5A9A-02009C6BAAE3}"/>
              </a:ext>
            </a:extLst>
          </p:cNvPr>
          <p:cNvSpPr>
            <a:spLocks noGrp="1"/>
          </p:cNvSpPr>
          <p:nvPr>
            <p:ph type="title"/>
          </p:nvPr>
        </p:nvSpPr>
        <p:spPr/>
        <p:txBody>
          <a:bodyPr/>
          <a:lstStyle/>
          <a:p>
            <a:r>
              <a:rPr lang="en-US" dirty="0"/>
              <a:t>4 Life Risks</a:t>
            </a:r>
          </a:p>
        </p:txBody>
      </p:sp>
      <p:sp>
        <p:nvSpPr>
          <p:cNvPr id="3" name="Content Placeholder 2">
            <a:extLst>
              <a:ext uri="{FF2B5EF4-FFF2-40B4-BE49-F238E27FC236}">
                <a16:creationId xmlns:a16="http://schemas.microsoft.com/office/drawing/2014/main" id="{7CD32AA2-5F23-D7E6-DE69-34273DA9C648}"/>
              </a:ext>
            </a:extLst>
          </p:cNvPr>
          <p:cNvSpPr>
            <a:spLocks noGrp="1"/>
          </p:cNvSpPr>
          <p:nvPr>
            <p:ph idx="1"/>
          </p:nvPr>
        </p:nvSpPr>
        <p:spPr/>
        <p:txBody>
          <a:bodyPr>
            <a:normAutofit fontScale="85000" lnSpcReduction="20000"/>
          </a:bodyPr>
          <a:lstStyle/>
          <a:p>
            <a:r>
              <a:rPr lang="en-US" dirty="0"/>
              <a:t>Debt</a:t>
            </a:r>
          </a:p>
          <a:p>
            <a:pPr lvl="1"/>
            <a:r>
              <a:rPr lang="en-US" dirty="0"/>
              <a:t>Short term (less than 5 years)</a:t>
            </a:r>
          </a:p>
          <a:p>
            <a:pPr lvl="1"/>
            <a:r>
              <a:rPr lang="en-US" dirty="0"/>
              <a:t>Long Term (5+ years)</a:t>
            </a:r>
          </a:p>
          <a:p>
            <a:r>
              <a:rPr lang="en-US" dirty="0"/>
              <a:t>Survivor Income</a:t>
            </a:r>
          </a:p>
          <a:p>
            <a:pPr lvl="1"/>
            <a:r>
              <a:rPr lang="en-US" dirty="0"/>
              <a:t>Is anyone dependent on your income?</a:t>
            </a:r>
          </a:p>
          <a:p>
            <a:pPr lvl="2"/>
            <a:r>
              <a:rPr lang="en-US" dirty="0"/>
              <a:t>Could they stand on their own 2 feet?</a:t>
            </a:r>
          </a:p>
          <a:p>
            <a:pPr lvl="2"/>
            <a:r>
              <a:rPr lang="en-US" dirty="0"/>
              <a:t>How much time would they need to do so?</a:t>
            </a:r>
          </a:p>
          <a:p>
            <a:pPr lvl="1"/>
            <a:r>
              <a:rPr lang="en-US" dirty="0"/>
              <a:t>Is your Retirement Portfolio fully funded?</a:t>
            </a:r>
          </a:p>
          <a:p>
            <a:r>
              <a:rPr lang="en-US" dirty="0"/>
              <a:t>Legacy</a:t>
            </a:r>
          </a:p>
          <a:p>
            <a:pPr lvl="1"/>
            <a:r>
              <a:rPr lang="en-US" dirty="0"/>
              <a:t>People (education, help with 1st home down payment, hunk of cash, etc.)</a:t>
            </a:r>
          </a:p>
          <a:p>
            <a:pPr lvl="1"/>
            <a:r>
              <a:rPr lang="en-US" dirty="0"/>
              <a:t>Charity</a:t>
            </a:r>
          </a:p>
          <a:p>
            <a:r>
              <a:rPr lang="en-US" dirty="0"/>
              <a:t>Final Expenses</a:t>
            </a:r>
          </a:p>
          <a:p>
            <a:pPr lvl="1"/>
            <a:r>
              <a:rPr lang="en-US" dirty="0"/>
              <a:t>Max Health Insurance out of pocket for final ride </a:t>
            </a:r>
          </a:p>
          <a:p>
            <a:pPr lvl="1"/>
            <a:r>
              <a:rPr lang="en-US" dirty="0"/>
              <a:t>Cremation, Burial, Religious Service, Celebration</a:t>
            </a:r>
          </a:p>
          <a:p>
            <a:endParaRPr lang="en-US" dirty="0"/>
          </a:p>
        </p:txBody>
      </p:sp>
    </p:spTree>
    <p:extLst>
      <p:ext uri="{BB962C8B-B14F-4D97-AF65-F5344CB8AC3E}">
        <p14:creationId xmlns:p14="http://schemas.microsoft.com/office/powerpoint/2010/main" val="715835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DEBA-75C2-BA08-8F0E-8C3DBBCC848D}"/>
              </a:ext>
            </a:extLst>
          </p:cNvPr>
          <p:cNvSpPr>
            <a:spLocks noGrp="1"/>
          </p:cNvSpPr>
          <p:nvPr>
            <p:ph type="title"/>
          </p:nvPr>
        </p:nvSpPr>
        <p:spPr/>
        <p:txBody>
          <a:bodyPr/>
          <a:lstStyle/>
          <a:p>
            <a:r>
              <a:rPr lang="en-US" dirty="0"/>
              <a:t>Life Insurance - Term</a:t>
            </a:r>
          </a:p>
        </p:txBody>
      </p:sp>
      <p:sp>
        <p:nvSpPr>
          <p:cNvPr id="3" name="Content Placeholder 2">
            <a:extLst>
              <a:ext uri="{FF2B5EF4-FFF2-40B4-BE49-F238E27FC236}">
                <a16:creationId xmlns:a16="http://schemas.microsoft.com/office/drawing/2014/main" id="{E2AAC805-F7C7-ACA3-751C-512D38FB9915}"/>
              </a:ext>
            </a:extLst>
          </p:cNvPr>
          <p:cNvSpPr>
            <a:spLocks noGrp="1"/>
          </p:cNvSpPr>
          <p:nvPr>
            <p:ph idx="1"/>
          </p:nvPr>
        </p:nvSpPr>
        <p:spPr/>
        <p:txBody>
          <a:bodyPr>
            <a:normAutofit fontScale="92500"/>
          </a:bodyPr>
          <a:lstStyle/>
          <a:p>
            <a:r>
              <a:rPr lang="en-US" dirty="0"/>
              <a:t>Renting vs. owning</a:t>
            </a:r>
          </a:p>
          <a:p>
            <a:r>
              <a:rPr lang="en-US" dirty="0"/>
              <a:t>Less expensive than permanent insurance</a:t>
            </a:r>
          </a:p>
          <a:p>
            <a:r>
              <a:rPr lang="en-US" dirty="0"/>
              <a:t>“If I die within this time period, I’m covered” 							vs. “Whenever I die, I’m covered”</a:t>
            </a:r>
          </a:p>
          <a:p>
            <a:r>
              <a:rPr lang="en-US" dirty="0"/>
              <a:t>Usually offered for time periods up to 30 years</a:t>
            </a:r>
          </a:p>
          <a:p>
            <a:r>
              <a:rPr lang="en-US" dirty="0"/>
              <a:t>Group vs. Individual/Joint contracts</a:t>
            </a:r>
          </a:p>
          <a:p>
            <a:r>
              <a:rPr lang="en-US" dirty="0"/>
              <a:t>Some contracts are guaranteed renewable and/or convertible</a:t>
            </a:r>
          </a:p>
          <a:p>
            <a:pPr lvl="1"/>
            <a:r>
              <a:rPr lang="en-US" dirty="0"/>
              <a:t>Skips additional medical screening </a:t>
            </a:r>
          </a:p>
          <a:p>
            <a:pPr lvl="1"/>
            <a:r>
              <a:rPr lang="en-US" dirty="0"/>
              <a:t>Cost of insurance increases as we age, so premiums will rise if renewed</a:t>
            </a:r>
          </a:p>
          <a:p>
            <a:endParaRPr lang="en-US" dirty="0"/>
          </a:p>
        </p:txBody>
      </p:sp>
    </p:spTree>
    <p:extLst>
      <p:ext uri="{BB962C8B-B14F-4D97-AF65-F5344CB8AC3E}">
        <p14:creationId xmlns:p14="http://schemas.microsoft.com/office/powerpoint/2010/main" val="1181693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E7241-95C5-E865-B857-96A62B8927B8}"/>
              </a:ext>
            </a:extLst>
          </p:cNvPr>
          <p:cNvSpPr>
            <a:spLocks noGrp="1"/>
          </p:cNvSpPr>
          <p:nvPr>
            <p:ph type="title"/>
          </p:nvPr>
        </p:nvSpPr>
        <p:spPr/>
        <p:txBody>
          <a:bodyPr/>
          <a:lstStyle/>
          <a:p>
            <a:r>
              <a:rPr lang="en-US" dirty="0"/>
              <a:t>Life Insurance - Permanent</a:t>
            </a:r>
          </a:p>
        </p:txBody>
      </p:sp>
      <p:sp>
        <p:nvSpPr>
          <p:cNvPr id="3" name="Content Placeholder 2">
            <a:extLst>
              <a:ext uri="{FF2B5EF4-FFF2-40B4-BE49-F238E27FC236}">
                <a16:creationId xmlns:a16="http://schemas.microsoft.com/office/drawing/2014/main" id="{248E57D7-489D-7016-D541-5A15917D2403}"/>
              </a:ext>
            </a:extLst>
          </p:cNvPr>
          <p:cNvSpPr>
            <a:spLocks noGrp="1"/>
          </p:cNvSpPr>
          <p:nvPr>
            <p:ph idx="1"/>
          </p:nvPr>
        </p:nvSpPr>
        <p:spPr/>
        <p:txBody>
          <a:bodyPr>
            <a:normAutofit fontScale="92500" lnSpcReduction="10000"/>
          </a:bodyPr>
          <a:lstStyle/>
          <a:p>
            <a:r>
              <a:rPr lang="en-US" dirty="0"/>
              <a:t>“I am covered whenever I die” if the contract stays healthy</a:t>
            </a:r>
          </a:p>
          <a:p>
            <a:r>
              <a:rPr lang="en-US" dirty="0"/>
              <a:t>Higher Premiums to cover future higher cost of insurance</a:t>
            </a:r>
          </a:p>
          <a:p>
            <a:r>
              <a:rPr lang="en-US" dirty="0"/>
              <a:t>Whole Life</a:t>
            </a:r>
          </a:p>
          <a:p>
            <a:pPr lvl="1"/>
            <a:r>
              <a:rPr lang="en-US" dirty="0"/>
              <a:t>Guaranteed future value</a:t>
            </a:r>
          </a:p>
          <a:p>
            <a:pPr lvl="1"/>
            <a:r>
              <a:rPr lang="en-US" dirty="0"/>
              <a:t>Most expensive because it offers guaranteed future value</a:t>
            </a:r>
          </a:p>
          <a:p>
            <a:pPr lvl="1"/>
            <a:r>
              <a:rPr lang="en-US" dirty="0"/>
              <a:t>Risk is on insurance company</a:t>
            </a:r>
          </a:p>
          <a:p>
            <a:r>
              <a:rPr lang="en-US" dirty="0"/>
              <a:t>Universal Life</a:t>
            </a:r>
          </a:p>
          <a:p>
            <a:pPr lvl="1"/>
            <a:r>
              <a:rPr lang="en-US" dirty="0"/>
              <a:t>Flexible premiums, death benefit</a:t>
            </a:r>
          </a:p>
          <a:p>
            <a:pPr lvl="1"/>
            <a:r>
              <a:rPr lang="en-US" dirty="0"/>
              <a:t>Choice of investment vehicles</a:t>
            </a:r>
          </a:p>
          <a:p>
            <a:pPr lvl="1"/>
            <a:r>
              <a:rPr lang="en-US" dirty="0"/>
              <a:t>Risk is on investor to make sure Cash Value covers future cost of insurance</a:t>
            </a:r>
          </a:p>
          <a:p>
            <a:pPr lvl="1"/>
            <a:r>
              <a:rPr lang="en-US" dirty="0"/>
              <a:t>Less expensive because higher growth expectation is built into the plan</a:t>
            </a:r>
          </a:p>
          <a:p>
            <a:endParaRPr lang="en-US" dirty="0"/>
          </a:p>
          <a:p>
            <a:endParaRPr lang="en-US" dirty="0"/>
          </a:p>
        </p:txBody>
      </p:sp>
    </p:spTree>
    <p:extLst>
      <p:ext uri="{BB962C8B-B14F-4D97-AF65-F5344CB8AC3E}">
        <p14:creationId xmlns:p14="http://schemas.microsoft.com/office/powerpoint/2010/main" val="369642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FB34-0DBD-559F-0011-DD940F3989B3}"/>
              </a:ext>
            </a:extLst>
          </p:cNvPr>
          <p:cNvSpPr>
            <a:spLocks noGrp="1"/>
          </p:cNvSpPr>
          <p:nvPr>
            <p:ph type="title"/>
          </p:nvPr>
        </p:nvSpPr>
        <p:spPr/>
        <p:txBody>
          <a:bodyPr/>
          <a:lstStyle/>
          <a:p>
            <a:r>
              <a:rPr lang="en-US" dirty="0"/>
              <a:t>Long Term Care (LTC)</a:t>
            </a:r>
          </a:p>
        </p:txBody>
      </p:sp>
      <p:sp>
        <p:nvSpPr>
          <p:cNvPr id="3" name="Content Placeholder 2">
            <a:extLst>
              <a:ext uri="{FF2B5EF4-FFF2-40B4-BE49-F238E27FC236}">
                <a16:creationId xmlns:a16="http://schemas.microsoft.com/office/drawing/2014/main" id="{A2CC92B8-6525-A49D-D2EA-44CD31078E9A}"/>
              </a:ext>
            </a:extLst>
          </p:cNvPr>
          <p:cNvSpPr>
            <a:spLocks noGrp="1"/>
          </p:cNvSpPr>
          <p:nvPr>
            <p:ph idx="1"/>
          </p:nvPr>
        </p:nvSpPr>
        <p:spPr/>
        <p:txBody>
          <a:bodyPr/>
          <a:lstStyle/>
          <a:p>
            <a:r>
              <a:rPr lang="en-US" dirty="0"/>
              <a:t>Many investors would prefer to write a check if and when the time comes</a:t>
            </a:r>
          </a:p>
          <a:p>
            <a:r>
              <a:rPr lang="en-US" dirty="0"/>
              <a:t>70% of the US population historically needed some LTC</a:t>
            </a:r>
          </a:p>
          <a:p>
            <a:r>
              <a:rPr lang="en-US" dirty="0"/>
              <a:t>If an LTC Insurance contract exists or is desired, know how your insurance works:</a:t>
            </a:r>
          </a:p>
          <a:p>
            <a:pPr lvl="1"/>
            <a:r>
              <a:rPr lang="en-US" dirty="0"/>
              <a:t>Indemnity vs. Reimbursement</a:t>
            </a:r>
          </a:p>
          <a:p>
            <a:pPr lvl="1"/>
            <a:r>
              <a:rPr lang="en-US" dirty="0"/>
              <a:t>Maximum Daily/Monthly Benefit</a:t>
            </a:r>
          </a:p>
          <a:p>
            <a:pPr lvl="1"/>
            <a:r>
              <a:rPr lang="en-US" dirty="0"/>
              <a:t>Rate Changes</a:t>
            </a:r>
          </a:p>
          <a:p>
            <a:endParaRPr lang="en-US" dirty="0"/>
          </a:p>
        </p:txBody>
      </p:sp>
    </p:spTree>
    <p:extLst>
      <p:ext uri="{BB962C8B-B14F-4D97-AF65-F5344CB8AC3E}">
        <p14:creationId xmlns:p14="http://schemas.microsoft.com/office/powerpoint/2010/main" val="2472634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9C4F-A452-01D6-C393-89A0117B0ED3}"/>
              </a:ext>
            </a:extLst>
          </p:cNvPr>
          <p:cNvSpPr>
            <a:spLocks noGrp="1"/>
          </p:cNvSpPr>
          <p:nvPr>
            <p:ph type="title"/>
          </p:nvPr>
        </p:nvSpPr>
        <p:spPr/>
        <p:txBody>
          <a:bodyPr/>
          <a:lstStyle/>
          <a:p>
            <a:r>
              <a:rPr lang="en-US" dirty="0"/>
              <a:t>Long Term Care - Hybrids</a:t>
            </a:r>
          </a:p>
        </p:txBody>
      </p:sp>
      <p:sp>
        <p:nvSpPr>
          <p:cNvPr id="3" name="Content Placeholder 2">
            <a:extLst>
              <a:ext uri="{FF2B5EF4-FFF2-40B4-BE49-F238E27FC236}">
                <a16:creationId xmlns:a16="http://schemas.microsoft.com/office/drawing/2014/main" id="{6E485DCC-8618-9409-3567-F20CAD1ADE69}"/>
              </a:ext>
            </a:extLst>
          </p:cNvPr>
          <p:cNvSpPr>
            <a:spLocks noGrp="1"/>
          </p:cNvSpPr>
          <p:nvPr>
            <p:ph idx="1"/>
          </p:nvPr>
        </p:nvSpPr>
        <p:spPr/>
        <p:txBody>
          <a:bodyPr>
            <a:normAutofit lnSpcReduction="10000"/>
          </a:bodyPr>
          <a:lstStyle/>
          <a:p>
            <a:r>
              <a:rPr lang="en-US" dirty="0"/>
              <a:t>LTC Riders</a:t>
            </a:r>
          </a:p>
          <a:p>
            <a:pPr lvl="1"/>
            <a:r>
              <a:rPr lang="en-US" dirty="0"/>
              <a:t>Some Annuities</a:t>
            </a:r>
          </a:p>
          <a:p>
            <a:pPr lvl="1"/>
            <a:r>
              <a:rPr lang="en-US" dirty="0"/>
              <a:t>Some Permanent Life Insurance Contracts</a:t>
            </a:r>
          </a:p>
          <a:p>
            <a:r>
              <a:rPr lang="en-US" dirty="0"/>
              <a:t>Determine how much benefit you want</a:t>
            </a:r>
          </a:p>
          <a:p>
            <a:pPr lvl="1"/>
            <a:r>
              <a:rPr lang="en-US" dirty="0"/>
              <a:t>How long did older generations of your family need LTC?</a:t>
            </a:r>
          </a:p>
          <a:p>
            <a:pPr lvl="1"/>
            <a:r>
              <a:rPr lang="en-US" dirty="0"/>
              <a:t>Do you want to age in place or transfer to a community?</a:t>
            </a:r>
          </a:p>
          <a:p>
            <a:pPr lvl="1"/>
            <a:r>
              <a:rPr lang="en-US" dirty="0"/>
              <a:t>Will you move states to be closer to younger family?</a:t>
            </a:r>
          </a:p>
          <a:p>
            <a:pPr lvl="1"/>
            <a:r>
              <a:rPr lang="en-US" dirty="0"/>
              <a:t>What rate of inflation do you think the cost of care with increase?</a:t>
            </a:r>
          </a:p>
          <a:p>
            <a:endParaRPr lang="en-US" dirty="0"/>
          </a:p>
          <a:p>
            <a:r>
              <a:rPr lang="en-US" dirty="0"/>
              <a:t>Our Eldercare class will go into more detail</a:t>
            </a:r>
          </a:p>
          <a:p>
            <a:endParaRPr lang="en-US" dirty="0"/>
          </a:p>
        </p:txBody>
      </p:sp>
    </p:spTree>
    <p:extLst>
      <p:ext uri="{BB962C8B-B14F-4D97-AF65-F5344CB8AC3E}">
        <p14:creationId xmlns:p14="http://schemas.microsoft.com/office/powerpoint/2010/main" val="222837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E702-F6A3-5B68-FC25-4A2ABBFBFA34}"/>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D2A8B484-78D2-1022-F57D-23F58B9D4320}"/>
              </a:ext>
            </a:extLst>
          </p:cNvPr>
          <p:cNvSpPr>
            <a:spLocks noGrp="1"/>
          </p:cNvSpPr>
          <p:nvPr>
            <p:ph idx="1"/>
          </p:nvPr>
        </p:nvSpPr>
        <p:spPr/>
        <p:txBody>
          <a:bodyPr/>
          <a:lstStyle/>
          <a:p>
            <a:r>
              <a:rPr lang="en-US" dirty="0"/>
              <a:t>When you meet with your Life and/or Long Term Care professional every 3 years to make sure your contracts are in line with your needs, what does the written report look like and does it make sense?</a:t>
            </a:r>
          </a:p>
          <a:p>
            <a:r>
              <a:rPr lang="en-US" dirty="0"/>
              <a:t>What Life/LTC risks can you cover without risking your Survivor/Legacy goals?</a:t>
            </a:r>
          </a:p>
          <a:p>
            <a:r>
              <a:rPr lang="en-US" dirty="0"/>
              <a:t>Is your trusted insurance professional a salesperson or a fiduciary?</a:t>
            </a:r>
          </a:p>
          <a:p>
            <a:endParaRPr lang="en-US" dirty="0"/>
          </a:p>
        </p:txBody>
      </p:sp>
    </p:spTree>
    <p:extLst>
      <p:ext uri="{BB962C8B-B14F-4D97-AF65-F5344CB8AC3E}">
        <p14:creationId xmlns:p14="http://schemas.microsoft.com/office/powerpoint/2010/main" val="97622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219</TotalTime>
  <Words>536</Words>
  <Application>Microsoft Office PowerPoint</Application>
  <PresentationFormat>Widescreen</PresentationFormat>
  <Paragraphs>65</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Arial Narrow</vt:lpstr>
      <vt:lpstr>Avenir Next LT Pro Demi</vt:lpstr>
      <vt:lpstr>AvenirBook</vt:lpstr>
      <vt:lpstr>Trade Gothic LT Std Extended</vt:lpstr>
      <vt:lpstr>Office Theme</vt:lpstr>
      <vt:lpstr>Wealth Building Class</vt:lpstr>
      <vt:lpstr>Life and Long-Term Care</vt:lpstr>
      <vt:lpstr>4 Life Risks</vt:lpstr>
      <vt:lpstr>Life Insurance - Term</vt:lpstr>
      <vt:lpstr>Life Insurance - Permanent</vt:lpstr>
      <vt:lpstr>Long Term Care (LTC)</vt:lpstr>
      <vt:lpstr>Long Term Care - Hybrids</vt:lpstr>
      <vt:lpstr>Questions to Consider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20</cp:revision>
  <dcterms:created xsi:type="dcterms:W3CDTF">2024-11-22T19:39:48Z</dcterms:created>
  <dcterms:modified xsi:type="dcterms:W3CDTF">2025-09-18T21:37:17Z</dcterms:modified>
</cp:coreProperties>
</file>