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7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Insurance Part 1</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FB0F-2100-19CF-7355-AB1E7A0FB3E8}"/>
              </a:ext>
            </a:extLst>
          </p:cNvPr>
          <p:cNvSpPr>
            <a:spLocks noGrp="1"/>
          </p:cNvSpPr>
          <p:nvPr>
            <p:ph type="title"/>
          </p:nvPr>
        </p:nvSpPr>
        <p:spPr/>
        <p:txBody>
          <a:bodyPr/>
          <a:lstStyle/>
          <a:p>
            <a:r>
              <a:rPr lang="en-US" dirty="0"/>
              <a:t>Insurance Covers Risk</a:t>
            </a:r>
          </a:p>
        </p:txBody>
      </p:sp>
      <p:sp>
        <p:nvSpPr>
          <p:cNvPr id="3" name="Content Placeholder 2">
            <a:extLst>
              <a:ext uri="{FF2B5EF4-FFF2-40B4-BE49-F238E27FC236}">
                <a16:creationId xmlns:a16="http://schemas.microsoft.com/office/drawing/2014/main" id="{6DF6C063-74BB-B5D7-EC68-6EF10EAE382D}"/>
              </a:ext>
            </a:extLst>
          </p:cNvPr>
          <p:cNvSpPr>
            <a:spLocks noGrp="1"/>
          </p:cNvSpPr>
          <p:nvPr>
            <p:ph idx="1"/>
          </p:nvPr>
        </p:nvSpPr>
        <p:spPr/>
        <p:txBody>
          <a:bodyPr>
            <a:normAutofit/>
          </a:bodyPr>
          <a:lstStyle/>
          <a:p>
            <a:r>
              <a:rPr lang="en-US" dirty="0"/>
              <a:t>Self-Insurance is one way to address risk</a:t>
            </a:r>
          </a:p>
          <a:p>
            <a:r>
              <a:rPr lang="en-US" dirty="0"/>
              <a:t>Buying insurance transfers risk to the insurance company</a:t>
            </a:r>
          </a:p>
          <a:p>
            <a:r>
              <a:rPr lang="en-US" dirty="0"/>
              <a:t>Know what risk you can keep and what you should transfer</a:t>
            </a:r>
          </a:p>
          <a:p>
            <a:endParaRPr lang="en-US" dirty="0"/>
          </a:p>
          <a:p>
            <a:r>
              <a:rPr lang="en-US" dirty="0"/>
              <a:t>This class discusses</a:t>
            </a:r>
          </a:p>
          <a:p>
            <a:pPr lvl="1"/>
            <a:r>
              <a:rPr lang="en-US" dirty="0"/>
              <a:t>Property &amp; Casualty</a:t>
            </a:r>
          </a:p>
          <a:p>
            <a:pPr lvl="1"/>
            <a:r>
              <a:rPr lang="en-US" dirty="0"/>
              <a:t>Health</a:t>
            </a:r>
          </a:p>
          <a:p>
            <a:pPr lvl="1"/>
            <a:r>
              <a:rPr lang="en-US" dirty="0"/>
              <a:t>Medicare</a:t>
            </a:r>
          </a:p>
          <a:p>
            <a:pPr lvl="1"/>
            <a:r>
              <a:rPr lang="en-US" dirty="0"/>
              <a:t>Disability</a:t>
            </a:r>
          </a:p>
          <a:p>
            <a:endParaRPr lang="en-US" dirty="0"/>
          </a:p>
        </p:txBody>
      </p:sp>
    </p:spTree>
    <p:extLst>
      <p:ext uri="{BB962C8B-B14F-4D97-AF65-F5344CB8AC3E}">
        <p14:creationId xmlns:p14="http://schemas.microsoft.com/office/powerpoint/2010/main" val="399804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0B03-7698-C070-3837-4DAC0A2BB0FE}"/>
              </a:ext>
            </a:extLst>
          </p:cNvPr>
          <p:cNvSpPr>
            <a:spLocks noGrp="1"/>
          </p:cNvSpPr>
          <p:nvPr>
            <p:ph type="title"/>
          </p:nvPr>
        </p:nvSpPr>
        <p:spPr/>
        <p:txBody>
          <a:bodyPr/>
          <a:lstStyle/>
          <a:p>
            <a:r>
              <a:rPr lang="en-US" dirty="0"/>
              <a:t>Property &amp; Casualty (P&amp;C)</a:t>
            </a:r>
          </a:p>
        </p:txBody>
      </p:sp>
      <p:sp>
        <p:nvSpPr>
          <p:cNvPr id="3" name="Content Placeholder 2">
            <a:extLst>
              <a:ext uri="{FF2B5EF4-FFF2-40B4-BE49-F238E27FC236}">
                <a16:creationId xmlns:a16="http://schemas.microsoft.com/office/drawing/2014/main" id="{2C6AA746-55E5-84A7-4E85-1C10029A4565}"/>
              </a:ext>
            </a:extLst>
          </p:cNvPr>
          <p:cNvSpPr>
            <a:spLocks noGrp="1"/>
          </p:cNvSpPr>
          <p:nvPr>
            <p:ph idx="1"/>
          </p:nvPr>
        </p:nvSpPr>
        <p:spPr/>
        <p:txBody>
          <a:bodyPr>
            <a:normAutofit fontScale="92500" lnSpcReduction="20000"/>
          </a:bodyPr>
          <a:lstStyle/>
          <a:p>
            <a:r>
              <a:rPr lang="en-US" dirty="0"/>
              <a:t>Auto</a:t>
            </a:r>
          </a:p>
          <a:p>
            <a:r>
              <a:rPr lang="en-US" dirty="0"/>
              <a:t>Home</a:t>
            </a:r>
          </a:p>
          <a:p>
            <a:r>
              <a:rPr lang="en-US" dirty="0"/>
              <a:t>Umbrella or Excess Insurance</a:t>
            </a:r>
          </a:p>
          <a:p>
            <a:endParaRPr lang="en-US" dirty="0"/>
          </a:p>
          <a:p>
            <a:r>
              <a:rPr lang="en-US" dirty="0"/>
              <a:t>Personal or Commercial</a:t>
            </a:r>
          </a:p>
          <a:p>
            <a:endParaRPr lang="en-US" dirty="0"/>
          </a:p>
          <a:p>
            <a:r>
              <a:rPr lang="en-US" dirty="0"/>
              <a:t>Know the deductibles (what you keep as a risk), maximum coverage (what the insurance company covers) and how the pieces fit</a:t>
            </a:r>
          </a:p>
          <a:p>
            <a:endParaRPr lang="en-US" dirty="0"/>
          </a:p>
          <a:p>
            <a:r>
              <a:rPr lang="en-US" dirty="0"/>
              <a:t>Review Annually</a:t>
            </a:r>
          </a:p>
          <a:p>
            <a:endParaRPr lang="en-US" dirty="0"/>
          </a:p>
        </p:txBody>
      </p:sp>
    </p:spTree>
    <p:extLst>
      <p:ext uri="{BB962C8B-B14F-4D97-AF65-F5344CB8AC3E}">
        <p14:creationId xmlns:p14="http://schemas.microsoft.com/office/powerpoint/2010/main" val="135159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10FD-141A-F554-65BE-B9FA6A876B1F}"/>
              </a:ext>
            </a:extLst>
          </p:cNvPr>
          <p:cNvSpPr>
            <a:spLocks noGrp="1"/>
          </p:cNvSpPr>
          <p:nvPr>
            <p:ph type="title"/>
          </p:nvPr>
        </p:nvSpPr>
        <p:spPr/>
        <p:txBody>
          <a:bodyPr/>
          <a:lstStyle/>
          <a:p>
            <a:r>
              <a:rPr lang="en-US" dirty="0"/>
              <a:t>Health Insurance PPO &amp; HMO</a:t>
            </a:r>
          </a:p>
        </p:txBody>
      </p:sp>
      <p:sp>
        <p:nvSpPr>
          <p:cNvPr id="3" name="Content Placeholder 2">
            <a:extLst>
              <a:ext uri="{FF2B5EF4-FFF2-40B4-BE49-F238E27FC236}">
                <a16:creationId xmlns:a16="http://schemas.microsoft.com/office/drawing/2014/main" id="{3971B218-6932-426F-2A46-0BFBFC0B669B}"/>
              </a:ext>
            </a:extLst>
          </p:cNvPr>
          <p:cNvSpPr>
            <a:spLocks noGrp="1"/>
          </p:cNvSpPr>
          <p:nvPr>
            <p:ph idx="1"/>
          </p:nvPr>
        </p:nvSpPr>
        <p:spPr/>
        <p:txBody>
          <a:bodyPr>
            <a:normAutofit fontScale="85000" lnSpcReduction="20000"/>
          </a:bodyPr>
          <a:lstStyle/>
          <a:p>
            <a:r>
              <a:rPr lang="en-US" dirty="0"/>
              <a:t>Preferred Provider Organization (PPO)</a:t>
            </a:r>
          </a:p>
          <a:p>
            <a:pPr lvl="1"/>
            <a:r>
              <a:rPr lang="en-US" dirty="0"/>
              <a:t>Higher premiums</a:t>
            </a:r>
          </a:p>
          <a:p>
            <a:pPr lvl="1"/>
            <a:r>
              <a:rPr lang="en-US" dirty="0"/>
              <a:t>Lower Co-pays</a:t>
            </a:r>
          </a:p>
          <a:p>
            <a:pPr lvl="1"/>
            <a:r>
              <a:rPr lang="en-US" dirty="0"/>
              <a:t>Flexibility in choosing specialists first</a:t>
            </a:r>
          </a:p>
          <a:p>
            <a:endParaRPr lang="en-US" dirty="0"/>
          </a:p>
          <a:p>
            <a:r>
              <a:rPr lang="en-US" dirty="0"/>
              <a:t>Health Maintenance Organization (HMO)</a:t>
            </a:r>
          </a:p>
          <a:p>
            <a:pPr lvl="1"/>
            <a:r>
              <a:rPr lang="en-US" dirty="0"/>
              <a:t>Mid to high premiums</a:t>
            </a:r>
          </a:p>
          <a:p>
            <a:pPr lvl="1"/>
            <a:r>
              <a:rPr lang="en-US" dirty="0"/>
              <a:t>Lower Co-pays</a:t>
            </a:r>
          </a:p>
          <a:p>
            <a:pPr lvl="1"/>
            <a:r>
              <a:rPr lang="en-US" dirty="0"/>
              <a:t>Must see General Practitioner first</a:t>
            </a:r>
          </a:p>
          <a:p>
            <a:endParaRPr lang="en-US" dirty="0"/>
          </a:p>
          <a:p>
            <a:r>
              <a:rPr lang="en-US" dirty="0"/>
              <a:t>Some employers offer Flex Spending Accounts (FSA) which are typically use it or lose it each year</a:t>
            </a:r>
          </a:p>
          <a:p>
            <a:r>
              <a:rPr lang="en-US" dirty="0"/>
              <a:t>May create a tax write off opportunity; talk to your CPA to confirm</a:t>
            </a:r>
          </a:p>
          <a:p>
            <a:endParaRPr lang="en-US" dirty="0"/>
          </a:p>
          <a:p>
            <a:endParaRPr lang="en-US" dirty="0"/>
          </a:p>
        </p:txBody>
      </p:sp>
    </p:spTree>
    <p:extLst>
      <p:ext uri="{BB962C8B-B14F-4D97-AF65-F5344CB8AC3E}">
        <p14:creationId xmlns:p14="http://schemas.microsoft.com/office/powerpoint/2010/main" val="118029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FFA7-A649-F556-F436-3476A3CE9C14}"/>
              </a:ext>
            </a:extLst>
          </p:cNvPr>
          <p:cNvSpPr>
            <a:spLocks noGrp="1"/>
          </p:cNvSpPr>
          <p:nvPr>
            <p:ph type="title"/>
          </p:nvPr>
        </p:nvSpPr>
        <p:spPr/>
        <p:txBody>
          <a:bodyPr/>
          <a:lstStyle/>
          <a:p>
            <a:r>
              <a:rPr lang="en-US" dirty="0"/>
              <a:t>Health Insurance HDHP</a:t>
            </a:r>
          </a:p>
        </p:txBody>
      </p:sp>
      <p:sp>
        <p:nvSpPr>
          <p:cNvPr id="3" name="Content Placeholder 2">
            <a:extLst>
              <a:ext uri="{FF2B5EF4-FFF2-40B4-BE49-F238E27FC236}">
                <a16:creationId xmlns:a16="http://schemas.microsoft.com/office/drawing/2014/main" id="{DE3AFF4A-70F7-52CB-0F8E-DFB5203B6A9C}"/>
              </a:ext>
            </a:extLst>
          </p:cNvPr>
          <p:cNvSpPr>
            <a:spLocks noGrp="1"/>
          </p:cNvSpPr>
          <p:nvPr>
            <p:ph idx="1"/>
          </p:nvPr>
        </p:nvSpPr>
        <p:spPr/>
        <p:txBody>
          <a:bodyPr>
            <a:normAutofit fontScale="92500" lnSpcReduction="20000"/>
          </a:bodyPr>
          <a:lstStyle/>
          <a:p>
            <a:r>
              <a:rPr lang="en-US" dirty="0"/>
              <a:t>High Deductible Health Plan</a:t>
            </a:r>
          </a:p>
          <a:p>
            <a:pPr lvl="1"/>
            <a:r>
              <a:rPr lang="en-US" dirty="0"/>
              <a:t>Lower premiums</a:t>
            </a:r>
          </a:p>
          <a:p>
            <a:pPr lvl="1"/>
            <a:r>
              <a:rPr lang="en-US" dirty="0"/>
              <a:t>Higher copays</a:t>
            </a:r>
          </a:p>
          <a:p>
            <a:pPr lvl="1"/>
            <a:r>
              <a:rPr lang="en-US" dirty="0"/>
              <a:t>Flexibility in choosing specialists first</a:t>
            </a:r>
          </a:p>
          <a:p>
            <a:endParaRPr lang="en-US" dirty="0"/>
          </a:p>
          <a:p>
            <a:pPr lvl="1"/>
            <a:r>
              <a:rPr lang="en-US" dirty="0"/>
              <a:t>Some HDHP max out of pocket plans are the same or lower than PPO or HMO</a:t>
            </a:r>
          </a:p>
          <a:p>
            <a:pPr marL="0" indent="0">
              <a:buNone/>
            </a:pPr>
            <a:r>
              <a:rPr lang="en-US" dirty="0"/>
              <a:t>				</a:t>
            </a:r>
          </a:p>
          <a:p>
            <a:pPr lvl="1"/>
            <a:r>
              <a:rPr lang="en-US" dirty="0"/>
              <a:t>Work with Health Savings Accounts (HSA)</a:t>
            </a:r>
          </a:p>
          <a:p>
            <a:pPr lvl="1"/>
            <a:r>
              <a:rPr lang="en-US" dirty="0"/>
              <a:t>Your money until you use it even year over year</a:t>
            </a:r>
          </a:p>
          <a:p>
            <a:endParaRPr lang="en-US" dirty="0"/>
          </a:p>
          <a:p>
            <a:pPr lvl="1"/>
            <a:r>
              <a:rPr lang="en-US" dirty="0"/>
              <a:t>Most HSA’s allow investment choices beyond cash</a:t>
            </a:r>
          </a:p>
          <a:p>
            <a:pPr lvl="1"/>
            <a:r>
              <a:rPr lang="en-US" dirty="0"/>
              <a:t>Once a cash buffer is created</a:t>
            </a:r>
          </a:p>
          <a:p>
            <a:endParaRPr lang="en-US" dirty="0"/>
          </a:p>
          <a:p>
            <a:endParaRPr lang="en-US" dirty="0"/>
          </a:p>
        </p:txBody>
      </p:sp>
    </p:spTree>
    <p:extLst>
      <p:ext uri="{BB962C8B-B14F-4D97-AF65-F5344CB8AC3E}">
        <p14:creationId xmlns:p14="http://schemas.microsoft.com/office/powerpoint/2010/main" val="1654024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5731-1776-4EA7-7336-A1BC0986BD18}"/>
              </a:ext>
            </a:extLst>
          </p:cNvPr>
          <p:cNvSpPr>
            <a:spLocks noGrp="1"/>
          </p:cNvSpPr>
          <p:nvPr>
            <p:ph type="title"/>
          </p:nvPr>
        </p:nvSpPr>
        <p:spPr/>
        <p:txBody>
          <a:bodyPr/>
          <a:lstStyle/>
          <a:p>
            <a:r>
              <a:rPr lang="en-US" dirty="0"/>
              <a:t>Medicare/Medigap/Medicaid</a:t>
            </a:r>
          </a:p>
        </p:txBody>
      </p:sp>
      <p:sp>
        <p:nvSpPr>
          <p:cNvPr id="3" name="Content Placeholder 2">
            <a:extLst>
              <a:ext uri="{FF2B5EF4-FFF2-40B4-BE49-F238E27FC236}">
                <a16:creationId xmlns:a16="http://schemas.microsoft.com/office/drawing/2014/main" id="{A7CFBEEF-5106-F56B-3030-9963C1D73AD5}"/>
              </a:ext>
            </a:extLst>
          </p:cNvPr>
          <p:cNvSpPr>
            <a:spLocks noGrp="1"/>
          </p:cNvSpPr>
          <p:nvPr>
            <p:ph idx="1"/>
          </p:nvPr>
        </p:nvSpPr>
        <p:spPr/>
        <p:txBody>
          <a:bodyPr>
            <a:normAutofit fontScale="85000" lnSpcReduction="20000"/>
          </a:bodyPr>
          <a:lstStyle/>
          <a:p>
            <a:r>
              <a:rPr lang="en-US" dirty="0"/>
              <a:t>Medicare is available for US Citizens 65 or older</a:t>
            </a:r>
          </a:p>
          <a:p>
            <a:pPr lvl="1"/>
            <a:r>
              <a:rPr lang="en-US" dirty="0"/>
              <a:t>Does not cover everything</a:t>
            </a:r>
          </a:p>
          <a:p>
            <a:pPr lvl="1"/>
            <a:r>
              <a:rPr lang="en-US" dirty="0"/>
              <a:t>Average out of pocket expenses for a married couple retiring at 65 is roughly $250k</a:t>
            </a:r>
          </a:p>
          <a:p>
            <a:pPr lvl="2"/>
            <a:r>
              <a:rPr lang="en-US" dirty="0"/>
              <a:t>Premiums</a:t>
            </a:r>
          </a:p>
          <a:p>
            <a:pPr lvl="2"/>
            <a:r>
              <a:rPr lang="en-US" dirty="0"/>
              <a:t>Non-covered items like crutches, first pint of blood, etc.</a:t>
            </a:r>
          </a:p>
          <a:p>
            <a:endParaRPr lang="en-US" dirty="0"/>
          </a:p>
          <a:p>
            <a:r>
              <a:rPr lang="en-US" dirty="0"/>
              <a:t>Medigap helps cover the gap that Medicare does not cover</a:t>
            </a:r>
          </a:p>
          <a:p>
            <a:pPr lvl="1"/>
            <a:r>
              <a:rPr lang="en-US" dirty="0"/>
              <a:t>Helps cover the exemption amounts</a:t>
            </a:r>
          </a:p>
          <a:p>
            <a:pPr lvl="1"/>
            <a:r>
              <a:rPr lang="en-US" dirty="0"/>
              <a:t>Multiple plans covering multiple risk elements</a:t>
            </a:r>
          </a:p>
          <a:p>
            <a:endParaRPr lang="en-US" dirty="0"/>
          </a:p>
          <a:p>
            <a:r>
              <a:rPr lang="en-US" dirty="0"/>
              <a:t>Medicaid covers low-income participants as well as individuals who:</a:t>
            </a:r>
          </a:p>
          <a:p>
            <a:pPr lvl="1"/>
            <a:r>
              <a:rPr lang="en-US" dirty="0"/>
              <a:t>Adhere to strict state specific Medicaid compliant plans</a:t>
            </a:r>
          </a:p>
          <a:p>
            <a:pPr lvl="1"/>
            <a:r>
              <a:rPr lang="en-US" dirty="0"/>
              <a:t>Coordinate with Eldercare lawyer and planner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05738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800B-4727-180B-82DE-C76123530A5B}"/>
              </a:ext>
            </a:extLst>
          </p:cNvPr>
          <p:cNvSpPr>
            <a:spLocks noGrp="1"/>
          </p:cNvSpPr>
          <p:nvPr>
            <p:ph type="title"/>
          </p:nvPr>
        </p:nvSpPr>
        <p:spPr/>
        <p:txBody>
          <a:bodyPr/>
          <a:lstStyle/>
          <a:p>
            <a:r>
              <a:rPr lang="en-US" dirty="0"/>
              <a:t>Disability</a:t>
            </a:r>
          </a:p>
        </p:txBody>
      </p:sp>
      <p:sp>
        <p:nvSpPr>
          <p:cNvPr id="3" name="Content Placeholder 2">
            <a:extLst>
              <a:ext uri="{FF2B5EF4-FFF2-40B4-BE49-F238E27FC236}">
                <a16:creationId xmlns:a16="http://schemas.microsoft.com/office/drawing/2014/main" id="{4C855650-3EFE-D785-80FB-7138D28F3425}"/>
              </a:ext>
            </a:extLst>
          </p:cNvPr>
          <p:cNvSpPr>
            <a:spLocks noGrp="1"/>
          </p:cNvSpPr>
          <p:nvPr>
            <p:ph idx="1"/>
          </p:nvPr>
        </p:nvSpPr>
        <p:spPr/>
        <p:txBody>
          <a:bodyPr>
            <a:normAutofit lnSpcReduction="10000"/>
          </a:bodyPr>
          <a:lstStyle/>
          <a:p>
            <a:r>
              <a:rPr lang="en-US" dirty="0"/>
              <a:t>How much do you need to run your household every month?</a:t>
            </a:r>
          </a:p>
          <a:p>
            <a:pPr lvl="1"/>
            <a:r>
              <a:rPr lang="en-US" dirty="0"/>
              <a:t>Do you spend more or less than your monthly take home pay?</a:t>
            </a:r>
          </a:p>
          <a:p>
            <a:pPr lvl="1"/>
            <a:r>
              <a:rPr lang="en-US" dirty="0"/>
              <a:t>You need to have enough to pay your bills, not necessarily replace your paycheck</a:t>
            </a:r>
          </a:p>
          <a:p>
            <a:r>
              <a:rPr lang="en-US" dirty="0"/>
              <a:t>Employer paid Disability is often 60% of salary and taxable.</a:t>
            </a:r>
          </a:p>
          <a:p>
            <a:pPr lvl="1"/>
            <a:r>
              <a:rPr lang="en-US" dirty="0"/>
              <a:t>What are the exception clauses in your company contract?</a:t>
            </a:r>
          </a:p>
          <a:p>
            <a:pPr lvl="1"/>
            <a:r>
              <a:rPr lang="en-US" dirty="0"/>
              <a:t>Get a copy of the group contract from HR</a:t>
            </a:r>
          </a:p>
          <a:p>
            <a:r>
              <a:rPr lang="en-US" dirty="0"/>
              <a:t>Employee paid Disability is set where you want it</a:t>
            </a:r>
          </a:p>
          <a:p>
            <a:pPr lvl="1"/>
            <a:r>
              <a:rPr lang="en-US" dirty="0"/>
              <a:t>May be helpful to supplement Employer paid contract</a:t>
            </a:r>
          </a:p>
          <a:p>
            <a:pPr lvl="1"/>
            <a:r>
              <a:rPr lang="en-US" dirty="0"/>
              <a:t>Benefits are typically tax free if you paid after tax premiums</a:t>
            </a:r>
          </a:p>
          <a:p>
            <a:endParaRPr lang="en-US" dirty="0"/>
          </a:p>
          <a:p>
            <a:endParaRPr lang="en-US" dirty="0"/>
          </a:p>
        </p:txBody>
      </p:sp>
    </p:spTree>
    <p:extLst>
      <p:ext uri="{BB962C8B-B14F-4D97-AF65-F5344CB8AC3E}">
        <p14:creationId xmlns:p14="http://schemas.microsoft.com/office/powerpoint/2010/main" val="26544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6316-813F-2908-4254-BA149D004732}"/>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54AC2FD3-336E-8EE4-AE22-AA80E9272EBC}"/>
              </a:ext>
            </a:extLst>
          </p:cNvPr>
          <p:cNvSpPr>
            <a:spLocks noGrp="1"/>
          </p:cNvSpPr>
          <p:nvPr>
            <p:ph idx="1"/>
          </p:nvPr>
        </p:nvSpPr>
        <p:spPr/>
        <p:txBody>
          <a:bodyPr/>
          <a:lstStyle/>
          <a:p>
            <a:r>
              <a:rPr lang="en-US" dirty="0"/>
              <a:t>When you meet with your trusted insurance professional to make sure your coverage is in line with your needs, what written reports do you receive, and does it make sense to you?</a:t>
            </a:r>
          </a:p>
          <a:p>
            <a:r>
              <a:rPr lang="en-US" dirty="0"/>
              <a:t>What can you Self-Insure and what risk should you transfer to an insurance company?</a:t>
            </a:r>
          </a:p>
          <a:p>
            <a:r>
              <a:rPr lang="en-US" dirty="0"/>
              <a:t>If you Self-Insure, what part of your portfolio is separated for that purpose?</a:t>
            </a:r>
          </a:p>
          <a:p>
            <a:r>
              <a:rPr lang="en-US" dirty="0"/>
              <a:t>Is your insurance professional a salesperson or a fiduciary?</a:t>
            </a:r>
          </a:p>
          <a:p>
            <a:endParaRPr lang="en-US" dirty="0"/>
          </a:p>
        </p:txBody>
      </p:sp>
    </p:spTree>
    <p:extLst>
      <p:ext uri="{BB962C8B-B14F-4D97-AF65-F5344CB8AC3E}">
        <p14:creationId xmlns:p14="http://schemas.microsoft.com/office/powerpoint/2010/main" val="2046632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TotalTime>
  <Words>511</Words>
  <Application>Microsoft Office PowerPoint</Application>
  <PresentationFormat>Widescreen</PresentationFormat>
  <Paragraphs>80</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Arial Narrow</vt:lpstr>
      <vt:lpstr>Avenir Next LT Pro Demi</vt:lpstr>
      <vt:lpstr>AvenirBook</vt:lpstr>
      <vt:lpstr>Trade Gothic LT Std Extended</vt:lpstr>
      <vt:lpstr>Office Theme</vt:lpstr>
      <vt:lpstr>Wealth Building Class</vt:lpstr>
      <vt:lpstr>Insurance Covers Risk</vt:lpstr>
      <vt:lpstr>Property &amp; Casualty (P&amp;C)</vt:lpstr>
      <vt:lpstr>Health Insurance PPO &amp; HMO</vt:lpstr>
      <vt:lpstr>Health Insurance HDHP</vt:lpstr>
      <vt:lpstr>Medicare/Medigap/Medicaid</vt:lpstr>
      <vt:lpstr>Disability</vt:lpstr>
      <vt:lpstr>Questions to Consider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19</cp:revision>
  <dcterms:created xsi:type="dcterms:W3CDTF">2024-11-22T19:39:48Z</dcterms:created>
  <dcterms:modified xsi:type="dcterms:W3CDTF">2025-09-18T21:29:01Z</dcterms:modified>
</cp:coreProperties>
</file>