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Setting Goals</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9338-4A3C-97E5-4C79-14FF9EA754D6}"/>
              </a:ext>
            </a:extLst>
          </p:cNvPr>
          <p:cNvSpPr>
            <a:spLocks noGrp="1"/>
          </p:cNvSpPr>
          <p:nvPr>
            <p:ph type="title"/>
          </p:nvPr>
        </p:nvSpPr>
        <p:spPr/>
        <p:txBody>
          <a:bodyPr/>
          <a:lstStyle/>
          <a:p>
            <a:r>
              <a:rPr lang="en-US" dirty="0"/>
              <a:t>Prioritizing Goals</a:t>
            </a:r>
          </a:p>
        </p:txBody>
      </p:sp>
      <p:sp>
        <p:nvSpPr>
          <p:cNvPr id="3" name="Content Placeholder 2">
            <a:extLst>
              <a:ext uri="{FF2B5EF4-FFF2-40B4-BE49-F238E27FC236}">
                <a16:creationId xmlns:a16="http://schemas.microsoft.com/office/drawing/2014/main" id="{0893FB59-7E02-B44C-2A16-426EB8BA098E}"/>
              </a:ext>
            </a:extLst>
          </p:cNvPr>
          <p:cNvSpPr>
            <a:spLocks noGrp="1"/>
          </p:cNvSpPr>
          <p:nvPr>
            <p:ph idx="1"/>
          </p:nvPr>
        </p:nvSpPr>
        <p:spPr/>
        <p:txBody>
          <a:bodyPr>
            <a:normAutofit fontScale="85000" lnSpcReduction="20000"/>
          </a:bodyPr>
          <a:lstStyle/>
          <a:p>
            <a:r>
              <a:rPr lang="en-US" dirty="0"/>
              <a:t>Consider which goals are essential and which are non-essential.</a:t>
            </a:r>
          </a:p>
          <a:p>
            <a:r>
              <a:rPr lang="en-US" dirty="0"/>
              <a:t>Goals that cost more are easier to attain with more time.</a:t>
            </a:r>
          </a:p>
          <a:p>
            <a:r>
              <a:rPr lang="en-US" dirty="0"/>
              <a:t>Investors cannot control market activity, so consider the GET$ variables.</a:t>
            </a:r>
          </a:p>
          <a:p>
            <a:pPr lvl="1"/>
            <a:r>
              <a:rPr lang="en-US" dirty="0"/>
              <a:t>Goal Specifics</a:t>
            </a:r>
          </a:p>
          <a:p>
            <a:pPr lvl="1"/>
            <a:r>
              <a:rPr lang="en-US" dirty="0"/>
              <a:t>Fixed</a:t>
            </a:r>
          </a:p>
          <a:p>
            <a:pPr lvl="1"/>
            <a:r>
              <a:rPr lang="en-US" dirty="0"/>
              <a:t>Flexible</a:t>
            </a:r>
          </a:p>
          <a:p>
            <a:r>
              <a:rPr lang="en-US" dirty="0"/>
              <a:t>Expectations (comfort level).</a:t>
            </a:r>
          </a:p>
          <a:p>
            <a:r>
              <a:rPr lang="en-US" dirty="0"/>
              <a:t>Time</a:t>
            </a:r>
          </a:p>
          <a:p>
            <a:r>
              <a:rPr lang="en-US" dirty="0"/>
              <a:t>$</a:t>
            </a:r>
          </a:p>
          <a:p>
            <a:pPr lvl="1"/>
            <a:r>
              <a:rPr lang="en-US" dirty="0"/>
              <a:t>How much can be initially invested?</a:t>
            </a:r>
          </a:p>
          <a:p>
            <a:pPr lvl="1"/>
            <a:r>
              <a:rPr lang="en-US" dirty="0"/>
              <a:t>How much can be added later?</a:t>
            </a:r>
          </a:p>
          <a:p>
            <a:pPr lvl="1"/>
            <a:r>
              <a:rPr lang="en-US" dirty="0"/>
              <a:t>If adding more later, what is the frequency?</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5341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2B9D-A4B5-25B5-2EEC-499D5B0318DF}"/>
              </a:ext>
            </a:extLst>
          </p:cNvPr>
          <p:cNvSpPr>
            <a:spLocks noGrp="1"/>
          </p:cNvSpPr>
          <p:nvPr>
            <p:ph type="title"/>
          </p:nvPr>
        </p:nvSpPr>
        <p:spPr/>
        <p:txBody>
          <a:bodyPr/>
          <a:lstStyle/>
          <a:p>
            <a:r>
              <a:rPr lang="en-US" dirty="0"/>
              <a:t>Retirement First</a:t>
            </a:r>
          </a:p>
        </p:txBody>
      </p:sp>
      <p:sp>
        <p:nvSpPr>
          <p:cNvPr id="3" name="Content Placeholder 2">
            <a:extLst>
              <a:ext uri="{FF2B5EF4-FFF2-40B4-BE49-F238E27FC236}">
                <a16:creationId xmlns:a16="http://schemas.microsoft.com/office/drawing/2014/main" id="{0281A6A8-B66F-7B0A-EB38-88376B431119}"/>
              </a:ext>
            </a:extLst>
          </p:cNvPr>
          <p:cNvSpPr>
            <a:spLocks noGrp="1"/>
          </p:cNvSpPr>
          <p:nvPr>
            <p:ph idx="1"/>
          </p:nvPr>
        </p:nvSpPr>
        <p:spPr/>
        <p:txBody>
          <a:bodyPr/>
          <a:lstStyle/>
          <a:p>
            <a:r>
              <a:rPr lang="en-US" dirty="0"/>
              <a:t>Unless one dies unexpectedly, most of us will reach an age when work is not feasible.</a:t>
            </a:r>
          </a:p>
          <a:p>
            <a:endParaRPr lang="en-US" dirty="0"/>
          </a:p>
          <a:p>
            <a:r>
              <a:rPr lang="en-US" dirty="0"/>
              <a:t>A drowning lifeguard is dangerous to everyone swimming in the pool.</a:t>
            </a:r>
          </a:p>
          <a:p>
            <a:endParaRPr lang="en-US" dirty="0"/>
          </a:p>
          <a:p>
            <a:r>
              <a:rPr lang="en-US" dirty="0"/>
              <a:t>Consider saving up to 15% of gross income while working.</a:t>
            </a:r>
          </a:p>
          <a:p>
            <a:endParaRPr lang="en-US" dirty="0"/>
          </a:p>
        </p:txBody>
      </p:sp>
    </p:spTree>
    <p:extLst>
      <p:ext uri="{BB962C8B-B14F-4D97-AF65-F5344CB8AC3E}">
        <p14:creationId xmlns:p14="http://schemas.microsoft.com/office/powerpoint/2010/main" val="246062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781D-8A20-1F08-2AA7-ACE7180AE420}"/>
              </a:ext>
            </a:extLst>
          </p:cNvPr>
          <p:cNvSpPr>
            <a:spLocks noGrp="1"/>
          </p:cNvSpPr>
          <p:nvPr>
            <p:ph type="title"/>
          </p:nvPr>
        </p:nvSpPr>
        <p:spPr/>
        <p:txBody>
          <a:bodyPr/>
          <a:lstStyle/>
          <a:p>
            <a:r>
              <a:rPr lang="en-US" dirty="0"/>
              <a:t>Home Purchase</a:t>
            </a:r>
          </a:p>
        </p:txBody>
      </p:sp>
      <p:sp>
        <p:nvSpPr>
          <p:cNvPr id="3" name="Content Placeholder 2">
            <a:extLst>
              <a:ext uri="{FF2B5EF4-FFF2-40B4-BE49-F238E27FC236}">
                <a16:creationId xmlns:a16="http://schemas.microsoft.com/office/drawing/2014/main" id="{9180FDDC-08F0-DDA4-58F6-09C05733B5AE}"/>
              </a:ext>
            </a:extLst>
          </p:cNvPr>
          <p:cNvSpPr>
            <a:spLocks noGrp="1"/>
          </p:cNvSpPr>
          <p:nvPr>
            <p:ph idx="1"/>
          </p:nvPr>
        </p:nvSpPr>
        <p:spPr/>
        <p:txBody>
          <a:bodyPr/>
          <a:lstStyle/>
          <a:p>
            <a:r>
              <a:rPr lang="en-US" dirty="0"/>
              <a:t>Mortgage Underwriters typically target roughly 25% or less of household’s gross income (including utilities, insurance, etc.).</a:t>
            </a:r>
          </a:p>
          <a:p>
            <a:r>
              <a:rPr lang="en-US" dirty="0"/>
              <a:t>A down payment of 20% is often needed to avoid Prime Mortgage Insurance (PMI).</a:t>
            </a:r>
          </a:p>
          <a:p>
            <a:endParaRPr lang="en-US" dirty="0"/>
          </a:p>
        </p:txBody>
      </p:sp>
    </p:spTree>
    <p:extLst>
      <p:ext uri="{BB962C8B-B14F-4D97-AF65-F5344CB8AC3E}">
        <p14:creationId xmlns:p14="http://schemas.microsoft.com/office/powerpoint/2010/main" val="279107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9590-89EC-1480-FE8C-9BD66A47858B}"/>
              </a:ext>
            </a:extLst>
          </p:cNvPr>
          <p:cNvSpPr>
            <a:spLocks noGrp="1"/>
          </p:cNvSpPr>
          <p:nvPr>
            <p:ph type="title"/>
          </p:nvPr>
        </p:nvSpPr>
        <p:spPr/>
        <p:txBody>
          <a:bodyPr/>
          <a:lstStyle/>
          <a:p>
            <a:r>
              <a:rPr lang="en-US" dirty="0"/>
              <a:t>College</a:t>
            </a:r>
          </a:p>
        </p:txBody>
      </p:sp>
      <p:sp>
        <p:nvSpPr>
          <p:cNvPr id="3" name="Content Placeholder 2">
            <a:extLst>
              <a:ext uri="{FF2B5EF4-FFF2-40B4-BE49-F238E27FC236}">
                <a16:creationId xmlns:a16="http://schemas.microsoft.com/office/drawing/2014/main" id="{9DEB1167-EA69-52DD-AA01-F9AAE261E049}"/>
              </a:ext>
            </a:extLst>
          </p:cNvPr>
          <p:cNvSpPr>
            <a:spLocks noGrp="1"/>
          </p:cNvSpPr>
          <p:nvPr>
            <p:ph idx="1"/>
          </p:nvPr>
        </p:nvSpPr>
        <p:spPr/>
        <p:txBody>
          <a:bodyPr>
            <a:normAutofit fontScale="85000" lnSpcReduction="20000"/>
          </a:bodyPr>
          <a:lstStyle/>
          <a:p>
            <a:r>
              <a:rPr lang="en-US" dirty="0"/>
              <a:t>Not all High School Graduates will go to college.</a:t>
            </a:r>
          </a:p>
          <a:p>
            <a:r>
              <a:rPr lang="en-US" dirty="0"/>
              <a:t>Should the student attend Community College to knock out credits at a lower cost?</a:t>
            </a:r>
          </a:p>
          <a:p>
            <a:r>
              <a:rPr lang="en-US" dirty="0"/>
              <a:t>Should the family target a fixed annual amount for tuition?</a:t>
            </a:r>
          </a:p>
          <a:p>
            <a:r>
              <a:rPr lang="en-US" dirty="0"/>
              <a:t>Should the family target a specific college (tuition, fees, books, room &amp; board)?</a:t>
            </a:r>
          </a:p>
          <a:p>
            <a:r>
              <a:rPr lang="en-US" dirty="0"/>
              <a:t>Education options exist for Independent Students.</a:t>
            </a:r>
          </a:p>
          <a:p>
            <a:pPr lvl="1"/>
            <a:r>
              <a:rPr lang="en-US" dirty="0"/>
              <a:t>Scholarships</a:t>
            </a:r>
          </a:p>
          <a:p>
            <a:pPr lvl="1"/>
            <a:r>
              <a:rPr lang="en-US" dirty="0"/>
              <a:t>Work Study</a:t>
            </a:r>
          </a:p>
          <a:p>
            <a:pPr lvl="1"/>
            <a:r>
              <a:rPr lang="en-US" dirty="0"/>
              <a:t>Employment outside of campus</a:t>
            </a:r>
          </a:p>
          <a:p>
            <a:endParaRPr lang="en-US" dirty="0"/>
          </a:p>
          <a:p>
            <a:r>
              <a:rPr lang="en-US" dirty="0"/>
              <a:t>Many students have higher GPA’s when they have some form of employment because the student must manage their time properly.</a:t>
            </a:r>
          </a:p>
        </p:txBody>
      </p:sp>
    </p:spTree>
    <p:extLst>
      <p:ext uri="{BB962C8B-B14F-4D97-AF65-F5344CB8AC3E}">
        <p14:creationId xmlns:p14="http://schemas.microsoft.com/office/powerpoint/2010/main" val="333220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9A38-4D20-FCDA-44CE-4BE881317834}"/>
              </a:ext>
            </a:extLst>
          </p:cNvPr>
          <p:cNvSpPr>
            <a:spLocks noGrp="1"/>
          </p:cNvSpPr>
          <p:nvPr>
            <p:ph type="title"/>
          </p:nvPr>
        </p:nvSpPr>
        <p:spPr/>
        <p:txBody>
          <a:bodyPr/>
          <a:lstStyle/>
          <a:p>
            <a:r>
              <a:rPr lang="en-US" dirty="0"/>
              <a:t>Travel</a:t>
            </a:r>
          </a:p>
        </p:txBody>
      </p:sp>
      <p:sp>
        <p:nvSpPr>
          <p:cNvPr id="3" name="Content Placeholder 2">
            <a:extLst>
              <a:ext uri="{FF2B5EF4-FFF2-40B4-BE49-F238E27FC236}">
                <a16:creationId xmlns:a16="http://schemas.microsoft.com/office/drawing/2014/main" id="{4C84B1F7-14A9-4889-384C-2D0874D55CEB}"/>
              </a:ext>
            </a:extLst>
          </p:cNvPr>
          <p:cNvSpPr>
            <a:spLocks noGrp="1"/>
          </p:cNvSpPr>
          <p:nvPr>
            <p:ph idx="1"/>
          </p:nvPr>
        </p:nvSpPr>
        <p:spPr/>
        <p:txBody>
          <a:bodyPr/>
          <a:lstStyle/>
          <a:p>
            <a:r>
              <a:rPr lang="en-US" dirty="0">
                <a:latin typeface="Segoe UI" panose="020B0502040204020203" pitchFamily="34" charset="0"/>
                <a:cs typeface="Segoe UI" panose="020B0502040204020203" pitchFamily="34" charset="0"/>
              </a:rPr>
              <a:t>Consider Sinking Funds as part of monthly cash flow if regular travel is planned.</a:t>
            </a:r>
          </a:p>
          <a:p>
            <a:r>
              <a:rPr lang="en-US" dirty="0">
                <a:latin typeface="Segoe UI" panose="020B0502040204020203" pitchFamily="34" charset="0"/>
                <a:cs typeface="Segoe UI" panose="020B0502040204020203" pitchFamily="34" charset="0"/>
              </a:rPr>
              <a:t>Setting large trip goals periodically or when certain events take place (wedding, retirement, etc.) can allow time to help investment returns work with savings goals.</a:t>
            </a:r>
          </a:p>
          <a:p>
            <a:endParaRPr lang="en-US" dirty="0"/>
          </a:p>
        </p:txBody>
      </p:sp>
    </p:spTree>
    <p:extLst>
      <p:ext uri="{BB962C8B-B14F-4D97-AF65-F5344CB8AC3E}">
        <p14:creationId xmlns:p14="http://schemas.microsoft.com/office/powerpoint/2010/main" val="265791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16C1-3DF1-2F30-E57E-F4B4E8BAAEC6}"/>
              </a:ext>
            </a:extLst>
          </p:cNvPr>
          <p:cNvSpPr>
            <a:spLocks noGrp="1"/>
          </p:cNvSpPr>
          <p:nvPr>
            <p:ph type="title"/>
          </p:nvPr>
        </p:nvSpPr>
        <p:spPr/>
        <p:txBody>
          <a:bodyPr/>
          <a:lstStyle/>
          <a:p>
            <a:r>
              <a:rPr lang="en-US" dirty="0"/>
              <a:t>Other Major Purchases</a:t>
            </a:r>
          </a:p>
        </p:txBody>
      </p:sp>
      <p:sp>
        <p:nvSpPr>
          <p:cNvPr id="3" name="Content Placeholder 2">
            <a:extLst>
              <a:ext uri="{FF2B5EF4-FFF2-40B4-BE49-F238E27FC236}">
                <a16:creationId xmlns:a16="http://schemas.microsoft.com/office/drawing/2014/main" id="{0213234D-B5F8-1F0E-45A7-3786B689F15E}"/>
              </a:ext>
            </a:extLst>
          </p:cNvPr>
          <p:cNvSpPr>
            <a:spLocks noGrp="1"/>
          </p:cNvSpPr>
          <p:nvPr>
            <p:ph idx="1"/>
          </p:nvPr>
        </p:nvSpPr>
        <p:spPr/>
        <p:txBody>
          <a:bodyPr/>
          <a:lstStyle/>
          <a:p>
            <a:r>
              <a:rPr lang="en-US" dirty="0">
                <a:latin typeface="Segoe UI" panose="020B0502040204020203" pitchFamily="34" charset="0"/>
                <a:cs typeface="Segoe UI" panose="020B0502040204020203" pitchFamily="34" charset="0"/>
              </a:rPr>
              <a:t>Boats, Vacation Homes, etc. may be considered essential for some and a luxury for others.</a:t>
            </a:r>
          </a:p>
          <a:p>
            <a:pPr marL="0" indent="0">
              <a:buNone/>
            </a:pP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How much does the joy exceed the sacrifice?</a:t>
            </a:r>
          </a:p>
        </p:txBody>
      </p:sp>
    </p:spTree>
    <p:extLst>
      <p:ext uri="{BB962C8B-B14F-4D97-AF65-F5344CB8AC3E}">
        <p14:creationId xmlns:p14="http://schemas.microsoft.com/office/powerpoint/2010/main" val="7653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E66C-775D-EE58-1B86-AA46641BD70B}"/>
              </a:ext>
            </a:extLst>
          </p:cNvPr>
          <p:cNvSpPr>
            <a:spLocks noGrp="1"/>
          </p:cNvSpPr>
          <p:nvPr>
            <p:ph type="title"/>
          </p:nvPr>
        </p:nvSpPr>
        <p:spPr/>
        <p:txBody>
          <a:bodyPr/>
          <a:lstStyle/>
          <a:p>
            <a:r>
              <a:rPr lang="en-US" dirty="0"/>
              <a:t>Time is of the Essence</a:t>
            </a:r>
          </a:p>
        </p:txBody>
      </p:sp>
      <p:sp>
        <p:nvSpPr>
          <p:cNvPr id="3" name="Content Placeholder 2">
            <a:extLst>
              <a:ext uri="{FF2B5EF4-FFF2-40B4-BE49-F238E27FC236}">
                <a16:creationId xmlns:a16="http://schemas.microsoft.com/office/drawing/2014/main" id="{13C5F23B-C9D2-C0E2-9C1B-539D2DD045CE}"/>
              </a:ext>
            </a:extLst>
          </p:cNvPr>
          <p:cNvSpPr>
            <a:spLocks noGrp="1"/>
          </p:cNvSpPr>
          <p:nvPr>
            <p:ph idx="1"/>
          </p:nvPr>
        </p:nvSpPr>
        <p:spPr/>
        <p:txBody>
          <a:bodyPr/>
          <a:lstStyle/>
          <a:p>
            <a:r>
              <a:rPr lang="en-US" dirty="0"/>
              <a:t>For short-term goals (2 years or less), consider cash or cash equivalents (savings in the bank, money markets, etc.).</a:t>
            </a:r>
          </a:p>
          <a:p>
            <a:r>
              <a:rPr lang="en-US" dirty="0"/>
              <a:t>For intermediate-term goals (2+years to 5 or 7 years), consider Conservative or Growth &amp; Income portfolios.</a:t>
            </a:r>
          </a:p>
          <a:p>
            <a:r>
              <a:rPr lang="en-US" dirty="0"/>
              <a:t>For long term goals, consider Growth or Aggressive Growth strategies.</a:t>
            </a:r>
          </a:p>
          <a:p>
            <a:r>
              <a:rPr lang="en-US" dirty="0"/>
              <a:t>Be honest with yourself about risk before the market drops.</a:t>
            </a:r>
          </a:p>
          <a:p>
            <a:pPr marL="0" indent="0">
              <a:buNone/>
            </a:pPr>
            <a:endParaRPr lang="en-US" dirty="0"/>
          </a:p>
        </p:txBody>
      </p:sp>
    </p:spTree>
    <p:extLst>
      <p:ext uri="{BB962C8B-B14F-4D97-AF65-F5344CB8AC3E}">
        <p14:creationId xmlns:p14="http://schemas.microsoft.com/office/powerpoint/2010/main" val="215148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TotalTime>
  <Words>418</Words>
  <Application>Microsoft Office PowerPoint</Application>
  <PresentationFormat>Widescreen</PresentationFormat>
  <Paragraphs>50</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Arial Narrow</vt:lpstr>
      <vt:lpstr>Avenir Next LT Pro Demi</vt:lpstr>
      <vt:lpstr>AvenirBook</vt:lpstr>
      <vt:lpstr>Segoe UI</vt:lpstr>
      <vt:lpstr>Trade Gothic LT Std Extended</vt:lpstr>
      <vt:lpstr>Office Theme</vt:lpstr>
      <vt:lpstr>Wealth Building Class</vt:lpstr>
      <vt:lpstr>Prioritizing Goals</vt:lpstr>
      <vt:lpstr>Retirement First</vt:lpstr>
      <vt:lpstr>Home Purchase</vt:lpstr>
      <vt:lpstr>College</vt:lpstr>
      <vt:lpstr>Travel</vt:lpstr>
      <vt:lpstr>Other Major Purchases</vt:lpstr>
      <vt:lpstr>Time is of the Essence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18</cp:revision>
  <dcterms:created xsi:type="dcterms:W3CDTF">2024-11-22T19:39:48Z</dcterms:created>
  <dcterms:modified xsi:type="dcterms:W3CDTF">2025-09-18T21:23:40Z</dcterms:modified>
</cp:coreProperties>
</file>