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68" r:id="rId6"/>
    <p:sldId id="269" r:id="rId7"/>
    <p:sldId id="270" r:id="rId8"/>
    <p:sldId id="271"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Family Needs</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9338-4A3C-97E5-4C79-14FF9EA754D6}"/>
              </a:ext>
            </a:extLst>
          </p:cNvPr>
          <p:cNvSpPr>
            <a:spLocks noGrp="1"/>
          </p:cNvSpPr>
          <p:nvPr>
            <p:ph type="title"/>
          </p:nvPr>
        </p:nvSpPr>
        <p:spPr/>
        <p:txBody>
          <a:bodyPr/>
          <a:lstStyle/>
          <a:p>
            <a:r>
              <a:rPr lang="en-US" dirty="0"/>
              <a:t>Finding Balance</a:t>
            </a:r>
          </a:p>
        </p:txBody>
      </p:sp>
      <p:sp>
        <p:nvSpPr>
          <p:cNvPr id="3" name="Content Placeholder 2">
            <a:extLst>
              <a:ext uri="{FF2B5EF4-FFF2-40B4-BE49-F238E27FC236}">
                <a16:creationId xmlns:a16="http://schemas.microsoft.com/office/drawing/2014/main" id="{0893FB59-7E02-B44C-2A16-426EB8BA098E}"/>
              </a:ext>
            </a:extLst>
          </p:cNvPr>
          <p:cNvSpPr>
            <a:spLocks noGrp="1"/>
          </p:cNvSpPr>
          <p:nvPr>
            <p:ph idx="1"/>
          </p:nvPr>
        </p:nvSpPr>
        <p:spPr/>
        <p:txBody>
          <a:bodyPr>
            <a:normAutofit lnSpcReduction="10000"/>
          </a:bodyPr>
          <a:lstStyle/>
          <a:p>
            <a:r>
              <a:rPr lang="en-US" dirty="0"/>
              <a:t>Parents, children, extended family, ourselves</a:t>
            </a:r>
          </a:p>
          <a:p>
            <a:r>
              <a:rPr lang="en-US" dirty="0"/>
              <a:t>New beginnings, shifting gears</a:t>
            </a:r>
          </a:p>
          <a:p>
            <a:pPr lvl="1"/>
            <a:r>
              <a:rPr lang="en-US" dirty="0"/>
              <a:t>Newlyweds</a:t>
            </a:r>
          </a:p>
          <a:p>
            <a:pPr lvl="1"/>
            <a:r>
              <a:rPr lang="en-US" dirty="0"/>
              <a:t>Blending families</a:t>
            </a:r>
          </a:p>
          <a:p>
            <a:pPr lvl="1"/>
            <a:r>
              <a:rPr lang="en-US" dirty="0"/>
              <a:t>Divorce</a:t>
            </a:r>
          </a:p>
          <a:p>
            <a:r>
              <a:rPr lang="en-US" dirty="0"/>
              <a:t>Use GET$ to set priorities</a:t>
            </a:r>
          </a:p>
          <a:p>
            <a:pPr lvl="1"/>
            <a:r>
              <a:rPr lang="en-US" dirty="0"/>
              <a:t>Goal – optional or essential? Firm price target or a range? Ongoing or 1 time?</a:t>
            </a:r>
          </a:p>
          <a:p>
            <a:pPr lvl="1"/>
            <a:r>
              <a:rPr lang="en-US" dirty="0"/>
              <a:t>Expectations – Is protection or growth most important?</a:t>
            </a:r>
          </a:p>
          <a:p>
            <a:pPr lvl="1"/>
            <a:r>
              <a:rPr lang="en-US" dirty="0"/>
              <a:t>Time – short-term, intermediated or long-term</a:t>
            </a:r>
          </a:p>
          <a:p>
            <a:pPr lvl="1"/>
            <a:r>
              <a:rPr lang="en-US" dirty="0"/>
              <a:t>$- How much will be invested? How often?</a:t>
            </a:r>
          </a:p>
        </p:txBody>
      </p:sp>
    </p:spTree>
    <p:extLst>
      <p:ext uri="{BB962C8B-B14F-4D97-AF65-F5344CB8AC3E}">
        <p14:creationId xmlns:p14="http://schemas.microsoft.com/office/powerpoint/2010/main" val="153416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DAE7-6B71-9648-43B3-17AA013CE9C9}"/>
              </a:ext>
            </a:extLst>
          </p:cNvPr>
          <p:cNvSpPr>
            <a:spLocks noGrp="1"/>
          </p:cNvSpPr>
          <p:nvPr>
            <p:ph type="title"/>
          </p:nvPr>
        </p:nvSpPr>
        <p:spPr/>
        <p:txBody>
          <a:bodyPr/>
          <a:lstStyle/>
          <a:p>
            <a:r>
              <a:rPr lang="en-US" dirty="0"/>
              <a:t>Newlyweds</a:t>
            </a:r>
          </a:p>
        </p:txBody>
      </p:sp>
      <p:sp>
        <p:nvSpPr>
          <p:cNvPr id="3" name="Content Placeholder 2">
            <a:extLst>
              <a:ext uri="{FF2B5EF4-FFF2-40B4-BE49-F238E27FC236}">
                <a16:creationId xmlns:a16="http://schemas.microsoft.com/office/drawing/2014/main" id="{30EEF42D-4FD6-9203-D5EF-97EFB744F2AB}"/>
              </a:ext>
            </a:extLst>
          </p:cNvPr>
          <p:cNvSpPr>
            <a:spLocks noGrp="1"/>
          </p:cNvSpPr>
          <p:nvPr>
            <p:ph idx="1"/>
          </p:nvPr>
        </p:nvSpPr>
        <p:spPr/>
        <p:txBody>
          <a:bodyPr>
            <a:normAutofit fontScale="70000" lnSpcReduction="20000"/>
          </a:bodyPr>
          <a:lstStyle/>
          <a:p>
            <a:r>
              <a:rPr lang="en-US" dirty="0"/>
              <a:t>Budgeting</a:t>
            </a:r>
          </a:p>
          <a:p>
            <a:r>
              <a:rPr lang="en-US" dirty="0"/>
              <a:t>Goal setting</a:t>
            </a:r>
          </a:p>
          <a:p>
            <a:pPr lvl="1"/>
            <a:r>
              <a:rPr lang="en-US" dirty="0"/>
              <a:t>Travel</a:t>
            </a:r>
          </a:p>
          <a:p>
            <a:pPr lvl="1"/>
            <a:r>
              <a:rPr lang="en-US" dirty="0"/>
              <a:t>Major Purchases (home, auto)</a:t>
            </a:r>
          </a:p>
          <a:p>
            <a:r>
              <a:rPr lang="en-US" dirty="0"/>
              <a:t>Retirement Planning</a:t>
            </a:r>
          </a:p>
          <a:p>
            <a:r>
              <a:rPr lang="en-US" dirty="0"/>
              <a:t>Future children’s education</a:t>
            </a:r>
          </a:p>
          <a:p>
            <a:pPr lvl="1"/>
            <a:r>
              <a:rPr lang="en-US" dirty="0"/>
              <a:t>When?</a:t>
            </a:r>
          </a:p>
          <a:p>
            <a:pPr lvl="1"/>
            <a:r>
              <a:rPr lang="en-US" dirty="0"/>
              <a:t>How?</a:t>
            </a:r>
          </a:p>
          <a:p>
            <a:r>
              <a:rPr lang="en-US" dirty="0"/>
              <a:t>Understanding Insurance</a:t>
            </a:r>
          </a:p>
          <a:p>
            <a:pPr lvl="1"/>
            <a:r>
              <a:rPr lang="en-US" dirty="0"/>
              <a:t>Renter’s/Homeowner’s</a:t>
            </a:r>
          </a:p>
          <a:p>
            <a:pPr lvl="1"/>
            <a:r>
              <a:rPr lang="en-US" dirty="0"/>
              <a:t>Auto</a:t>
            </a:r>
          </a:p>
          <a:p>
            <a:pPr lvl="1"/>
            <a:r>
              <a:rPr lang="en-US" dirty="0"/>
              <a:t>Umbrella</a:t>
            </a:r>
          </a:p>
          <a:p>
            <a:pPr lvl="1"/>
            <a:r>
              <a:rPr lang="en-US" dirty="0"/>
              <a:t>Disability</a:t>
            </a:r>
          </a:p>
          <a:p>
            <a:pPr lvl="1"/>
            <a:r>
              <a:rPr lang="en-US" dirty="0"/>
              <a:t>Health</a:t>
            </a:r>
          </a:p>
          <a:p>
            <a:pPr lvl="1"/>
            <a:r>
              <a:rPr lang="en-US" dirty="0"/>
              <a:t>Life</a:t>
            </a:r>
          </a:p>
          <a:p>
            <a:endParaRPr lang="en-US" dirty="0"/>
          </a:p>
        </p:txBody>
      </p:sp>
    </p:spTree>
    <p:extLst>
      <p:ext uri="{BB962C8B-B14F-4D97-AF65-F5344CB8AC3E}">
        <p14:creationId xmlns:p14="http://schemas.microsoft.com/office/powerpoint/2010/main" val="285910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6B167-8125-9005-31A5-28EEB0CFE77D}"/>
              </a:ext>
            </a:extLst>
          </p:cNvPr>
          <p:cNvSpPr>
            <a:spLocks noGrp="1"/>
          </p:cNvSpPr>
          <p:nvPr>
            <p:ph type="title"/>
          </p:nvPr>
        </p:nvSpPr>
        <p:spPr/>
        <p:txBody>
          <a:bodyPr/>
          <a:lstStyle/>
          <a:p>
            <a:r>
              <a:rPr lang="en-US" dirty="0"/>
              <a:t>Divorce</a:t>
            </a:r>
          </a:p>
        </p:txBody>
      </p:sp>
      <p:sp>
        <p:nvSpPr>
          <p:cNvPr id="3" name="Content Placeholder 2">
            <a:extLst>
              <a:ext uri="{FF2B5EF4-FFF2-40B4-BE49-F238E27FC236}">
                <a16:creationId xmlns:a16="http://schemas.microsoft.com/office/drawing/2014/main" id="{B92A64AF-3E2F-4776-C49D-A1D5EDDEF7B8}"/>
              </a:ext>
            </a:extLst>
          </p:cNvPr>
          <p:cNvSpPr>
            <a:spLocks noGrp="1"/>
          </p:cNvSpPr>
          <p:nvPr>
            <p:ph idx="1"/>
          </p:nvPr>
        </p:nvSpPr>
        <p:spPr/>
        <p:txBody>
          <a:bodyPr>
            <a:normAutofit fontScale="85000" lnSpcReduction="20000"/>
          </a:bodyPr>
          <a:lstStyle/>
          <a:p>
            <a:r>
              <a:rPr lang="en-US" dirty="0"/>
              <a:t>Additional Specialist: CDFA®</a:t>
            </a:r>
          </a:p>
          <a:p>
            <a:pPr lvl="1"/>
            <a:r>
              <a:rPr lang="en-US" dirty="0"/>
              <a:t>Certified Divorce Financial Analyst</a:t>
            </a:r>
          </a:p>
          <a:p>
            <a:r>
              <a:rPr lang="en-US" dirty="0"/>
              <a:t>Budget</a:t>
            </a:r>
          </a:p>
          <a:p>
            <a:pPr lvl="1"/>
            <a:r>
              <a:rPr lang="en-US" dirty="0"/>
              <a:t>Cash flow beforehand</a:t>
            </a:r>
          </a:p>
          <a:p>
            <a:pPr lvl="1"/>
            <a:r>
              <a:rPr lang="en-US" dirty="0"/>
              <a:t>New household afterwards</a:t>
            </a:r>
          </a:p>
          <a:p>
            <a:r>
              <a:rPr lang="en-US" dirty="0"/>
              <a:t>Acting on QDRO and other court documents</a:t>
            </a:r>
          </a:p>
          <a:p>
            <a:pPr lvl="1"/>
            <a:r>
              <a:rPr lang="en-US" dirty="0"/>
              <a:t>Qualified Domestic Relations Order</a:t>
            </a:r>
          </a:p>
          <a:p>
            <a:pPr lvl="1"/>
            <a:r>
              <a:rPr lang="en-US" dirty="0"/>
              <a:t>Other legal documents pertaining to financial assets</a:t>
            </a:r>
          </a:p>
          <a:p>
            <a:r>
              <a:rPr lang="en-US" dirty="0"/>
              <a:t>Major Purchase Planning</a:t>
            </a:r>
          </a:p>
          <a:p>
            <a:r>
              <a:rPr lang="en-US" dirty="0"/>
              <a:t>Insurance Planning</a:t>
            </a:r>
          </a:p>
          <a:p>
            <a:r>
              <a:rPr lang="en-US" dirty="0"/>
              <a:t>Retirement Planning</a:t>
            </a:r>
          </a:p>
          <a:p>
            <a:pPr lvl="1"/>
            <a:r>
              <a:rPr lang="en-US" dirty="0"/>
              <a:t>Retirement Accounts</a:t>
            </a:r>
          </a:p>
          <a:p>
            <a:pPr lvl="1"/>
            <a:r>
              <a:rPr lang="en-US" dirty="0"/>
              <a:t>Social Security Benefits</a:t>
            </a:r>
          </a:p>
          <a:p>
            <a:endParaRPr lang="en-US" dirty="0"/>
          </a:p>
          <a:p>
            <a:endParaRPr lang="en-US" dirty="0"/>
          </a:p>
        </p:txBody>
      </p:sp>
    </p:spTree>
    <p:extLst>
      <p:ext uri="{BB962C8B-B14F-4D97-AF65-F5344CB8AC3E}">
        <p14:creationId xmlns:p14="http://schemas.microsoft.com/office/powerpoint/2010/main" val="899510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1591A-ACD8-824B-5723-49429E959B3C}"/>
              </a:ext>
            </a:extLst>
          </p:cNvPr>
          <p:cNvSpPr>
            <a:spLocks noGrp="1"/>
          </p:cNvSpPr>
          <p:nvPr>
            <p:ph type="title"/>
          </p:nvPr>
        </p:nvSpPr>
        <p:spPr/>
        <p:txBody>
          <a:bodyPr/>
          <a:lstStyle/>
          <a:p>
            <a:r>
              <a:rPr lang="en-US" dirty="0"/>
              <a:t>Blending Families</a:t>
            </a:r>
          </a:p>
        </p:txBody>
      </p:sp>
      <p:sp>
        <p:nvSpPr>
          <p:cNvPr id="3" name="Content Placeholder 2">
            <a:extLst>
              <a:ext uri="{FF2B5EF4-FFF2-40B4-BE49-F238E27FC236}">
                <a16:creationId xmlns:a16="http://schemas.microsoft.com/office/drawing/2014/main" id="{7133A2E8-9A7A-5360-AB05-E359D5E291E2}"/>
              </a:ext>
            </a:extLst>
          </p:cNvPr>
          <p:cNvSpPr>
            <a:spLocks noGrp="1"/>
          </p:cNvSpPr>
          <p:nvPr>
            <p:ph idx="1"/>
          </p:nvPr>
        </p:nvSpPr>
        <p:spPr/>
        <p:txBody>
          <a:bodyPr/>
          <a:lstStyle/>
          <a:p>
            <a:r>
              <a:rPr lang="en-US" dirty="0"/>
              <a:t>Children from previous marriages</a:t>
            </a:r>
          </a:p>
          <a:p>
            <a:pPr lvl="1"/>
            <a:r>
              <a:rPr lang="en-US" dirty="0"/>
              <a:t>Education costs, child support</a:t>
            </a:r>
          </a:p>
          <a:p>
            <a:pPr lvl="1"/>
            <a:r>
              <a:rPr lang="en-US" dirty="0"/>
              <a:t>Estate equalization and other Legacy Planning</a:t>
            </a:r>
          </a:p>
          <a:p>
            <a:r>
              <a:rPr lang="en-US" dirty="0"/>
              <a:t>Previously married individuals becoming a team</a:t>
            </a:r>
          </a:p>
          <a:p>
            <a:pPr lvl="1"/>
            <a:r>
              <a:rPr lang="en-US" dirty="0"/>
              <a:t>Cashflow</a:t>
            </a:r>
          </a:p>
          <a:p>
            <a:pPr lvl="1"/>
            <a:r>
              <a:rPr lang="en-US" dirty="0"/>
              <a:t>Protecting Assets</a:t>
            </a:r>
          </a:p>
          <a:p>
            <a:pPr lvl="1"/>
            <a:r>
              <a:rPr lang="en-US" dirty="0"/>
              <a:t>Addressing alimony</a:t>
            </a:r>
          </a:p>
          <a:p>
            <a:endParaRPr lang="en-US" dirty="0"/>
          </a:p>
          <a:p>
            <a:endParaRPr lang="en-US" dirty="0"/>
          </a:p>
        </p:txBody>
      </p:sp>
    </p:spTree>
    <p:extLst>
      <p:ext uri="{BB962C8B-B14F-4D97-AF65-F5344CB8AC3E}">
        <p14:creationId xmlns:p14="http://schemas.microsoft.com/office/powerpoint/2010/main" val="3289665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B49F-375B-AB39-C218-DCBFB372768D}"/>
              </a:ext>
            </a:extLst>
          </p:cNvPr>
          <p:cNvSpPr>
            <a:spLocks noGrp="1"/>
          </p:cNvSpPr>
          <p:nvPr>
            <p:ph type="title"/>
          </p:nvPr>
        </p:nvSpPr>
        <p:spPr/>
        <p:txBody>
          <a:bodyPr/>
          <a:lstStyle/>
          <a:p>
            <a:r>
              <a:rPr lang="en-US" dirty="0"/>
              <a:t>Boomerang Kids</a:t>
            </a:r>
          </a:p>
        </p:txBody>
      </p:sp>
      <p:sp>
        <p:nvSpPr>
          <p:cNvPr id="3" name="Content Placeholder 2">
            <a:extLst>
              <a:ext uri="{FF2B5EF4-FFF2-40B4-BE49-F238E27FC236}">
                <a16:creationId xmlns:a16="http://schemas.microsoft.com/office/drawing/2014/main" id="{209ED0CC-D0D6-ACFC-70DB-8724676928F9}"/>
              </a:ext>
            </a:extLst>
          </p:cNvPr>
          <p:cNvSpPr>
            <a:spLocks noGrp="1"/>
          </p:cNvSpPr>
          <p:nvPr>
            <p:ph idx="1"/>
          </p:nvPr>
        </p:nvSpPr>
        <p:spPr/>
        <p:txBody>
          <a:bodyPr/>
          <a:lstStyle/>
          <a:p>
            <a:r>
              <a:rPr lang="en-US" dirty="0"/>
              <a:t>4 year college is no longer assumed</a:t>
            </a:r>
          </a:p>
          <a:p>
            <a:r>
              <a:rPr lang="en-US" dirty="0"/>
              <a:t>Millennials like Gen X parents</a:t>
            </a:r>
          </a:p>
          <a:p>
            <a:r>
              <a:rPr lang="en-US" dirty="0"/>
              <a:t>Rising cost of living</a:t>
            </a:r>
          </a:p>
          <a:p>
            <a:r>
              <a:rPr lang="en-US" dirty="0"/>
              <a:t>Pandemic Lessons</a:t>
            </a:r>
          </a:p>
          <a:p>
            <a:endParaRPr lang="en-US" dirty="0"/>
          </a:p>
          <a:p>
            <a:endParaRPr lang="en-US" dirty="0"/>
          </a:p>
        </p:txBody>
      </p:sp>
    </p:spTree>
    <p:extLst>
      <p:ext uri="{BB962C8B-B14F-4D97-AF65-F5344CB8AC3E}">
        <p14:creationId xmlns:p14="http://schemas.microsoft.com/office/powerpoint/2010/main" val="368047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69C5-9916-C63A-2B0C-A74B91DA3FB7}"/>
              </a:ext>
            </a:extLst>
          </p:cNvPr>
          <p:cNvSpPr>
            <a:spLocks noGrp="1"/>
          </p:cNvSpPr>
          <p:nvPr>
            <p:ph type="title"/>
          </p:nvPr>
        </p:nvSpPr>
        <p:spPr/>
        <p:txBody>
          <a:bodyPr/>
          <a:lstStyle/>
          <a:p>
            <a:r>
              <a:rPr lang="en-US" dirty="0"/>
              <a:t>Legacy or Dynasty</a:t>
            </a:r>
          </a:p>
        </p:txBody>
      </p:sp>
      <p:sp>
        <p:nvSpPr>
          <p:cNvPr id="3" name="Content Placeholder 2">
            <a:extLst>
              <a:ext uri="{FF2B5EF4-FFF2-40B4-BE49-F238E27FC236}">
                <a16:creationId xmlns:a16="http://schemas.microsoft.com/office/drawing/2014/main" id="{CD548E11-B000-23DC-20DA-8C781F596098}"/>
              </a:ext>
            </a:extLst>
          </p:cNvPr>
          <p:cNvSpPr>
            <a:spLocks noGrp="1"/>
          </p:cNvSpPr>
          <p:nvPr>
            <p:ph idx="1"/>
          </p:nvPr>
        </p:nvSpPr>
        <p:spPr/>
        <p:txBody>
          <a:bodyPr>
            <a:normAutofit lnSpcReduction="10000"/>
          </a:bodyPr>
          <a:lstStyle/>
          <a:p>
            <a:r>
              <a:rPr lang="en-US" dirty="0"/>
              <a:t>Help the next generation or </a:t>
            </a:r>
          </a:p>
          <a:p>
            <a:r>
              <a:rPr lang="en-US" dirty="0"/>
              <a:t>Set the groundwork for many generations</a:t>
            </a:r>
          </a:p>
          <a:p>
            <a:pPr lvl="1"/>
            <a:r>
              <a:rPr lang="en-US" dirty="0"/>
              <a:t>Create Family Traditions</a:t>
            </a:r>
          </a:p>
          <a:p>
            <a:pPr lvl="1"/>
            <a:r>
              <a:rPr lang="en-US" dirty="0"/>
              <a:t>Coordinate Education Funding</a:t>
            </a:r>
          </a:p>
          <a:p>
            <a:r>
              <a:rPr lang="en-US" dirty="0"/>
              <a:t>Some for you, Some for them</a:t>
            </a:r>
          </a:p>
          <a:p>
            <a:r>
              <a:rPr lang="en-US" dirty="0"/>
              <a:t>Estate Planning Team coordination can help create wealth </a:t>
            </a:r>
          </a:p>
          <a:p>
            <a:pPr lvl="1"/>
            <a:r>
              <a:rPr lang="en-US" dirty="0"/>
              <a:t>Tax Strategies</a:t>
            </a:r>
          </a:p>
          <a:p>
            <a:pPr lvl="1"/>
            <a:r>
              <a:rPr lang="en-US" dirty="0"/>
              <a:t>Insurance Strategies</a:t>
            </a:r>
          </a:p>
          <a:p>
            <a:pPr lvl="1"/>
            <a:r>
              <a:rPr lang="en-US" dirty="0"/>
              <a:t>Investment Strategies</a:t>
            </a:r>
          </a:p>
          <a:p>
            <a:pPr lvl="1"/>
            <a:r>
              <a:rPr lang="en-US" dirty="0"/>
              <a:t>Business Strategies</a:t>
            </a:r>
          </a:p>
          <a:p>
            <a:endParaRPr lang="en-US" dirty="0"/>
          </a:p>
        </p:txBody>
      </p:sp>
    </p:spTree>
    <p:extLst>
      <p:ext uri="{BB962C8B-B14F-4D97-AF65-F5344CB8AC3E}">
        <p14:creationId xmlns:p14="http://schemas.microsoft.com/office/powerpoint/2010/main" val="3228407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63F5-1260-11BF-FAE1-1FCF94A1A89E}"/>
              </a:ext>
            </a:extLst>
          </p:cNvPr>
          <p:cNvSpPr>
            <a:spLocks noGrp="1"/>
          </p:cNvSpPr>
          <p:nvPr>
            <p:ph type="title"/>
          </p:nvPr>
        </p:nvSpPr>
        <p:spPr/>
        <p:txBody>
          <a:bodyPr/>
          <a:lstStyle/>
          <a:p>
            <a:r>
              <a:rPr lang="en-US" dirty="0"/>
              <a:t>Team Effort</a:t>
            </a:r>
          </a:p>
        </p:txBody>
      </p:sp>
      <p:sp>
        <p:nvSpPr>
          <p:cNvPr id="3" name="Content Placeholder 2">
            <a:extLst>
              <a:ext uri="{FF2B5EF4-FFF2-40B4-BE49-F238E27FC236}">
                <a16:creationId xmlns:a16="http://schemas.microsoft.com/office/drawing/2014/main" id="{C3CEBD5F-0513-506B-EF4B-17F48FD129A6}"/>
              </a:ext>
            </a:extLst>
          </p:cNvPr>
          <p:cNvSpPr>
            <a:spLocks noGrp="1"/>
          </p:cNvSpPr>
          <p:nvPr>
            <p:ph idx="1"/>
          </p:nvPr>
        </p:nvSpPr>
        <p:spPr/>
        <p:txBody>
          <a:bodyPr>
            <a:normAutofit fontScale="92500" lnSpcReduction="20000"/>
          </a:bodyPr>
          <a:lstStyle/>
          <a:p>
            <a:r>
              <a:rPr lang="en-US" dirty="0"/>
              <a:t>Team of professionals</a:t>
            </a:r>
          </a:p>
          <a:p>
            <a:pPr lvl="1"/>
            <a:r>
              <a:rPr lang="en-US" dirty="0"/>
              <a:t>CPA</a:t>
            </a:r>
          </a:p>
          <a:p>
            <a:pPr lvl="1"/>
            <a:r>
              <a:rPr lang="en-US" dirty="0"/>
              <a:t>Financial Planner</a:t>
            </a:r>
          </a:p>
          <a:p>
            <a:pPr lvl="1"/>
            <a:r>
              <a:rPr lang="en-US" dirty="0"/>
              <a:t>Insurance Specialist</a:t>
            </a:r>
          </a:p>
          <a:p>
            <a:pPr lvl="1"/>
            <a:r>
              <a:rPr lang="en-US" dirty="0"/>
              <a:t>Estate Planning Lawyer</a:t>
            </a:r>
          </a:p>
          <a:p>
            <a:pPr lvl="1"/>
            <a:r>
              <a:rPr lang="en-US" dirty="0"/>
              <a:t>Business Planner</a:t>
            </a:r>
          </a:p>
          <a:p>
            <a:pPr lvl="1"/>
            <a:r>
              <a:rPr lang="en-US" dirty="0"/>
              <a:t>Other professionals</a:t>
            </a:r>
          </a:p>
          <a:p>
            <a:endParaRPr lang="en-US" dirty="0"/>
          </a:p>
          <a:p>
            <a:r>
              <a:rPr lang="en-US" dirty="0"/>
              <a:t>Coordinate the plan</a:t>
            </a:r>
          </a:p>
          <a:p>
            <a:r>
              <a:rPr lang="en-US" dirty="0"/>
              <a:t>Write the plan</a:t>
            </a:r>
          </a:p>
          <a:p>
            <a:r>
              <a:rPr lang="en-US" dirty="0"/>
              <a:t>Execute the plan</a:t>
            </a:r>
          </a:p>
          <a:p>
            <a:r>
              <a:rPr lang="en-US" dirty="0"/>
              <a:t>Monitor the plan</a:t>
            </a:r>
          </a:p>
          <a:p>
            <a:endParaRPr lang="en-US" dirty="0"/>
          </a:p>
        </p:txBody>
      </p:sp>
    </p:spTree>
    <p:extLst>
      <p:ext uri="{BB962C8B-B14F-4D97-AF65-F5344CB8AC3E}">
        <p14:creationId xmlns:p14="http://schemas.microsoft.com/office/powerpoint/2010/main" val="2562516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TotalTime>
  <Words>288</Words>
  <Application>Microsoft Office PowerPoint</Application>
  <PresentationFormat>Widescreen</PresentationFormat>
  <Paragraphs>81</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Arial Narrow</vt:lpstr>
      <vt:lpstr>Avenir Next LT Pro Demi</vt:lpstr>
      <vt:lpstr>AvenirBook</vt:lpstr>
      <vt:lpstr>Trade Gothic LT Std Extended</vt:lpstr>
      <vt:lpstr>Office Theme</vt:lpstr>
      <vt:lpstr>Wealth Building Class</vt:lpstr>
      <vt:lpstr>Finding Balance</vt:lpstr>
      <vt:lpstr>Newlyweds</vt:lpstr>
      <vt:lpstr>Divorce</vt:lpstr>
      <vt:lpstr>Blending Families</vt:lpstr>
      <vt:lpstr>Boomerang Kids</vt:lpstr>
      <vt:lpstr>Legacy or Dynasty</vt:lpstr>
      <vt:lpstr>Team Effort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17</cp:revision>
  <dcterms:created xsi:type="dcterms:W3CDTF">2024-11-22T19:39:48Z</dcterms:created>
  <dcterms:modified xsi:type="dcterms:W3CDTF">2025-09-18T21:17:08Z</dcterms:modified>
</cp:coreProperties>
</file>