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68" r:id="rId6"/>
    <p:sldId id="269" r:id="rId7"/>
    <p:sldId id="270" r:id="rId8"/>
    <p:sldId id="271"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Estate Planning</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9338-4A3C-97E5-4C79-14FF9EA754D6}"/>
              </a:ext>
            </a:extLst>
          </p:cNvPr>
          <p:cNvSpPr>
            <a:spLocks noGrp="1"/>
          </p:cNvSpPr>
          <p:nvPr>
            <p:ph type="title"/>
          </p:nvPr>
        </p:nvSpPr>
        <p:spPr/>
        <p:txBody>
          <a:bodyPr/>
          <a:lstStyle/>
          <a:p>
            <a:r>
              <a:rPr lang="en-US" dirty="0"/>
              <a:t>You Make the Decisions</a:t>
            </a:r>
          </a:p>
        </p:txBody>
      </p:sp>
      <p:sp>
        <p:nvSpPr>
          <p:cNvPr id="3" name="Content Placeholder 2">
            <a:extLst>
              <a:ext uri="{FF2B5EF4-FFF2-40B4-BE49-F238E27FC236}">
                <a16:creationId xmlns:a16="http://schemas.microsoft.com/office/drawing/2014/main" id="{0893FB59-7E02-B44C-2A16-426EB8BA098E}"/>
              </a:ext>
            </a:extLst>
          </p:cNvPr>
          <p:cNvSpPr>
            <a:spLocks noGrp="1"/>
          </p:cNvSpPr>
          <p:nvPr>
            <p:ph idx="1"/>
          </p:nvPr>
        </p:nvSpPr>
        <p:spPr/>
        <p:txBody>
          <a:bodyPr/>
          <a:lstStyle/>
          <a:p>
            <a:r>
              <a:rPr lang="en-US" dirty="0"/>
              <a:t>Who do you trust to make medical decisions if you cannot?</a:t>
            </a:r>
          </a:p>
          <a:p>
            <a:r>
              <a:rPr lang="en-US" dirty="0"/>
              <a:t>Who do you trust to run your household if you cannot?</a:t>
            </a:r>
          </a:p>
          <a:p>
            <a:r>
              <a:rPr lang="en-US" dirty="0"/>
              <a:t>How do you want your heirs to receive their inheritance?</a:t>
            </a:r>
          </a:p>
          <a:p>
            <a:r>
              <a:rPr lang="en-US" dirty="0"/>
              <a:t>What care do you want near the end of your life?</a:t>
            </a:r>
          </a:p>
          <a:p>
            <a:r>
              <a:rPr lang="en-US" dirty="0"/>
              <a:t>What control of your assets do you want beyond your life?</a:t>
            </a:r>
          </a:p>
          <a:p>
            <a:r>
              <a:rPr lang="en-US" dirty="0"/>
              <a:t>How would privacy add peace of mind for your family in settling your estate?</a:t>
            </a:r>
          </a:p>
          <a:p>
            <a:r>
              <a:rPr lang="en-US" dirty="0"/>
              <a:t>What people or groups do you want to support beyond your life?</a:t>
            </a:r>
          </a:p>
          <a:p>
            <a:endParaRPr lang="en-US" dirty="0"/>
          </a:p>
        </p:txBody>
      </p:sp>
    </p:spTree>
    <p:extLst>
      <p:ext uri="{BB962C8B-B14F-4D97-AF65-F5344CB8AC3E}">
        <p14:creationId xmlns:p14="http://schemas.microsoft.com/office/powerpoint/2010/main" val="15341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3C0D-3B52-495C-1B9B-AACF4CE9C0C4}"/>
              </a:ext>
            </a:extLst>
          </p:cNvPr>
          <p:cNvSpPr>
            <a:spLocks noGrp="1"/>
          </p:cNvSpPr>
          <p:nvPr>
            <p:ph type="title"/>
          </p:nvPr>
        </p:nvSpPr>
        <p:spPr/>
        <p:txBody>
          <a:bodyPr/>
          <a:lstStyle/>
          <a:p>
            <a:r>
              <a:rPr lang="en-US" dirty="0"/>
              <a:t>4 Essential Documents</a:t>
            </a:r>
          </a:p>
        </p:txBody>
      </p:sp>
      <p:sp>
        <p:nvSpPr>
          <p:cNvPr id="3" name="Content Placeholder 2">
            <a:extLst>
              <a:ext uri="{FF2B5EF4-FFF2-40B4-BE49-F238E27FC236}">
                <a16:creationId xmlns:a16="http://schemas.microsoft.com/office/drawing/2014/main" id="{3A500B0F-9E8E-9FCB-F779-075F6801F20D}"/>
              </a:ext>
            </a:extLst>
          </p:cNvPr>
          <p:cNvSpPr>
            <a:spLocks noGrp="1"/>
          </p:cNvSpPr>
          <p:nvPr>
            <p:ph idx="1"/>
          </p:nvPr>
        </p:nvSpPr>
        <p:spPr/>
        <p:txBody>
          <a:bodyPr>
            <a:normAutofit fontScale="77500" lnSpcReduction="20000"/>
          </a:bodyPr>
          <a:lstStyle/>
          <a:p>
            <a:r>
              <a:rPr lang="en-US" dirty="0"/>
              <a:t>Will</a:t>
            </a:r>
          </a:p>
          <a:p>
            <a:pPr lvl="1"/>
            <a:r>
              <a:rPr lang="en-US" dirty="0"/>
              <a:t>Tells the Probate Judge how you want assets disbursed</a:t>
            </a:r>
          </a:p>
          <a:p>
            <a:pPr lvl="1"/>
            <a:r>
              <a:rPr lang="en-US" dirty="0"/>
              <a:t>Does not override Beneficiary and Transfer On Death (TOD) instructions</a:t>
            </a:r>
          </a:p>
          <a:p>
            <a:r>
              <a:rPr lang="en-US" dirty="0"/>
              <a:t>Durable POA</a:t>
            </a:r>
          </a:p>
          <a:p>
            <a:pPr lvl="1"/>
            <a:r>
              <a:rPr lang="en-US" dirty="0"/>
              <a:t>Allows your trusted person to handle your money</a:t>
            </a:r>
          </a:p>
          <a:p>
            <a:pPr lvl="1"/>
            <a:r>
              <a:rPr lang="en-US" dirty="0"/>
              <a:t>If you recover, you get the control again</a:t>
            </a:r>
          </a:p>
          <a:p>
            <a:r>
              <a:rPr lang="en-US" dirty="0"/>
              <a:t>Medical POA</a:t>
            </a:r>
          </a:p>
          <a:p>
            <a:pPr lvl="1"/>
            <a:r>
              <a:rPr lang="en-US" dirty="0"/>
              <a:t>Allows your trusted person to make medical decisions</a:t>
            </a:r>
          </a:p>
          <a:p>
            <a:pPr lvl="1"/>
            <a:r>
              <a:rPr lang="en-US" dirty="0"/>
              <a:t>Helps minimize unnecessary stress as loved ones worry about what you would want</a:t>
            </a:r>
          </a:p>
          <a:p>
            <a:r>
              <a:rPr lang="en-US" dirty="0"/>
              <a:t>Advanced Directives</a:t>
            </a:r>
          </a:p>
          <a:p>
            <a:pPr lvl="1"/>
            <a:r>
              <a:rPr lang="en-US" dirty="0"/>
              <a:t>Do Not Resuscitate</a:t>
            </a:r>
          </a:p>
          <a:p>
            <a:pPr lvl="1"/>
            <a:r>
              <a:rPr lang="en-US" dirty="0"/>
              <a:t>Get a generator for the ventilator</a:t>
            </a:r>
          </a:p>
          <a:p>
            <a:pPr lvl="1"/>
            <a:r>
              <a:rPr lang="en-US" dirty="0"/>
              <a:t>Specifies if you want to be kept comfortable medically and set conditions to be let go</a:t>
            </a:r>
          </a:p>
          <a:p>
            <a:pPr marL="0" indent="0">
              <a:buNone/>
            </a:pPr>
            <a:r>
              <a:rPr lang="en-US" sz="1500" dirty="0"/>
              <a:t>Level Four Advisory Services, LLC does not provide tax or legal advice.  Please consult with your legal and tax professional.</a:t>
            </a:r>
          </a:p>
          <a:p>
            <a:endParaRPr lang="en-US" dirty="0"/>
          </a:p>
        </p:txBody>
      </p:sp>
    </p:spTree>
    <p:extLst>
      <p:ext uri="{BB962C8B-B14F-4D97-AF65-F5344CB8AC3E}">
        <p14:creationId xmlns:p14="http://schemas.microsoft.com/office/powerpoint/2010/main" val="3927457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808E9-40F2-E1E6-5A67-5EFD7CC7B4CD}"/>
              </a:ext>
            </a:extLst>
          </p:cNvPr>
          <p:cNvSpPr>
            <a:spLocks noGrp="1"/>
          </p:cNvSpPr>
          <p:nvPr>
            <p:ph type="title"/>
          </p:nvPr>
        </p:nvSpPr>
        <p:spPr/>
        <p:txBody>
          <a:bodyPr/>
          <a:lstStyle/>
          <a:p>
            <a:r>
              <a:rPr lang="en-US" dirty="0"/>
              <a:t>Potentially Essential Documents</a:t>
            </a:r>
          </a:p>
        </p:txBody>
      </p:sp>
      <p:sp>
        <p:nvSpPr>
          <p:cNvPr id="3" name="Content Placeholder 2">
            <a:extLst>
              <a:ext uri="{FF2B5EF4-FFF2-40B4-BE49-F238E27FC236}">
                <a16:creationId xmlns:a16="http://schemas.microsoft.com/office/drawing/2014/main" id="{D1948342-6EF5-AC09-E938-2A5698269A23}"/>
              </a:ext>
            </a:extLst>
          </p:cNvPr>
          <p:cNvSpPr>
            <a:spLocks noGrp="1"/>
          </p:cNvSpPr>
          <p:nvPr>
            <p:ph idx="1"/>
          </p:nvPr>
        </p:nvSpPr>
        <p:spPr/>
        <p:txBody>
          <a:bodyPr>
            <a:normAutofit/>
          </a:bodyPr>
          <a:lstStyle/>
          <a:p>
            <a:r>
              <a:rPr lang="en-US" dirty="0"/>
              <a:t>Guardianship for Minors</a:t>
            </a:r>
          </a:p>
          <a:p>
            <a:pPr lvl="1"/>
            <a:r>
              <a:rPr lang="en-US" dirty="0"/>
              <a:t>Who should care for your kids?</a:t>
            </a:r>
          </a:p>
          <a:p>
            <a:pPr lvl="1"/>
            <a:r>
              <a:rPr lang="en-US" dirty="0"/>
              <a:t>Who should handle money for your kids?</a:t>
            </a:r>
          </a:p>
          <a:p>
            <a:r>
              <a:rPr lang="en-US" dirty="0"/>
              <a:t> Special Needs</a:t>
            </a:r>
          </a:p>
          <a:p>
            <a:pPr lvl="1"/>
            <a:r>
              <a:rPr lang="en-US" dirty="0"/>
              <a:t>For children and adults who need a caretaker</a:t>
            </a:r>
          </a:p>
          <a:p>
            <a:pPr lvl="1"/>
            <a:r>
              <a:rPr lang="en-US" dirty="0"/>
              <a:t>Can be drafted to avoid losing federal/state aid</a:t>
            </a:r>
          </a:p>
          <a:p>
            <a:r>
              <a:rPr lang="en-US" dirty="0"/>
              <a:t>Instructions for Remains</a:t>
            </a:r>
          </a:p>
          <a:p>
            <a:pPr lvl="1"/>
            <a:r>
              <a:rPr lang="en-US" dirty="0"/>
              <a:t>Funeral/Last Request</a:t>
            </a:r>
          </a:p>
          <a:p>
            <a:pPr lvl="1"/>
            <a:r>
              <a:rPr lang="en-US" dirty="0"/>
              <a:t>Prepaid Services</a:t>
            </a:r>
          </a:p>
          <a:p>
            <a:pPr lvl="1"/>
            <a:r>
              <a:rPr lang="en-US" dirty="0"/>
              <a:t>Instructions to celebrate your life</a:t>
            </a:r>
          </a:p>
          <a:p>
            <a:endParaRPr lang="en-US" dirty="0"/>
          </a:p>
          <a:p>
            <a:endParaRPr lang="en-US" dirty="0"/>
          </a:p>
        </p:txBody>
      </p:sp>
    </p:spTree>
    <p:extLst>
      <p:ext uri="{BB962C8B-B14F-4D97-AF65-F5344CB8AC3E}">
        <p14:creationId xmlns:p14="http://schemas.microsoft.com/office/powerpoint/2010/main" val="1613937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0BEED-2DA7-0CD6-985A-E6C82204F5AE}"/>
              </a:ext>
            </a:extLst>
          </p:cNvPr>
          <p:cNvSpPr>
            <a:spLocks noGrp="1"/>
          </p:cNvSpPr>
          <p:nvPr>
            <p:ph type="title"/>
          </p:nvPr>
        </p:nvSpPr>
        <p:spPr/>
        <p:txBody>
          <a:bodyPr/>
          <a:lstStyle/>
          <a:p>
            <a:r>
              <a:rPr lang="en-US" dirty="0"/>
              <a:t>Trusts</a:t>
            </a:r>
          </a:p>
        </p:txBody>
      </p:sp>
      <p:sp>
        <p:nvSpPr>
          <p:cNvPr id="3" name="Content Placeholder 2">
            <a:extLst>
              <a:ext uri="{FF2B5EF4-FFF2-40B4-BE49-F238E27FC236}">
                <a16:creationId xmlns:a16="http://schemas.microsoft.com/office/drawing/2014/main" id="{13CEDE1A-BEE3-C038-EFAB-E28E7C5AB7E0}"/>
              </a:ext>
            </a:extLst>
          </p:cNvPr>
          <p:cNvSpPr>
            <a:spLocks noGrp="1"/>
          </p:cNvSpPr>
          <p:nvPr>
            <p:ph sz="half" idx="1"/>
          </p:nvPr>
        </p:nvSpPr>
        <p:spPr/>
        <p:txBody>
          <a:bodyPr/>
          <a:lstStyle/>
          <a:p>
            <a:r>
              <a:rPr lang="en-US" dirty="0"/>
              <a:t>Revocable </a:t>
            </a:r>
          </a:p>
          <a:p>
            <a:pPr lvl="1"/>
            <a:r>
              <a:rPr lang="en-US" dirty="0"/>
              <a:t>Taxed at your rate</a:t>
            </a:r>
          </a:p>
          <a:p>
            <a:pPr lvl="1"/>
            <a:r>
              <a:rPr lang="en-US" dirty="0"/>
              <a:t>You have full control</a:t>
            </a:r>
          </a:p>
          <a:p>
            <a:pPr lvl="1"/>
            <a:r>
              <a:rPr lang="en-US" dirty="0"/>
              <a:t>Part of your Estate</a:t>
            </a:r>
          </a:p>
          <a:p>
            <a:pPr lvl="1"/>
            <a:r>
              <a:rPr lang="en-US" dirty="0"/>
              <a:t>Provides clarity for your successor trustees</a:t>
            </a:r>
          </a:p>
          <a:p>
            <a:endParaRPr lang="en-US" dirty="0"/>
          </a:p>
        </p:txBody>
      </p:sp>
      <p:sp>
        <p:nvSpPr>
          <p:cNvPr id="4" name="Content Placeholder 3">
            <a:extLst>
              <a:ext uri="{FF2B5EF4-FFF2-40B4-BE49-F238E27FC236}">
                <a16:creationId xmlns:a16="http://schemas.microsoft.com/office/drawing/2014/main" id="{FF0F06A6-71FF-B836-B873-F80BE80480BF}"/>
              </a:ext>
            </a:extLst>
          </p:cNvPr>
          <p:cNvSpPr>
            <a:spLocks noGrp="1"/>
          </p:cNvSpPr>
          <p:nvPr>
            <p:ph sz="half" idx="10"/>
          </p:nvPr>
        </p:nvSpPr>
        <p:spPr/>
        <p:txBody>
          <a:bodyPr>
            <a:normAutofit/>
          </a:bodyPr>
          <a:lstStyle/>
          <a:p>
            <a:r>
              <a:rPr lang="en-US" dirty="0"/>
              <a:t>Irrevocable </a:t>
            </a:r>
          </a:p>
          <a:p>
            <a:pPr lvl="1"/>
            <a:r>
              <a:rPr lang="en-US" dirty="0"/>
              <a:t>Taxed at corporate rate</a:t>
            </a:r>
          </a:p>
          <a:p>
            <a:pPr lvl="1"/>
            <a:r>
              <a:rPr lang="en-US" dirty="0"/>
              <a:t>Trustee has full control</a:t>
            </a:r>
          </a:p>
          <a:p>
            <a:pPr lvl="1"/>
            <a:r>
              <a:rPr lang="en-US" dirty="0"/>
              <a:t>Can be outside of your estate</a:t>
            </a:r>
          </a:p>
          <a:p>
            <a:pPr lvl="1"/>
            <a:r>
              <a:rPr lang="en-US" dirty="0"/>
              <a:t>Examples:</a:t>
            </a:r>
          </a:p>
          <a:p>
            <a:pPr lvl="2"/>
            <a:r>
              <a:rPr lang="en-US" dirty="0"/>
              <a:t>Irrevocable Life Insurance Trust (ILIT)</a:t>
            </a:r>
          </a:p>
          <a:p>
            <a:pPr lvl="2"/>
            <a:r>
              <a:rPr lang="en-US" dirty="0"/>
              <a:t>Intentionally Defective Grantor Trust (IDGT)</a:t>
            </a:r>
          </a:p>
          <a:p>
            <a:pPr lvl="2"/>
            <a:r>
              <a:rPr lang="en-US" dirty="0"/>
              <a:t>Qualified Terminable Interest Property (QTIP)</a:t>
            </a:r>
          </a:p>
          <a:p>
            <a:endParaRPr lang="en-US" dirty="0"/>
          </a:p>
        </p:txBody>
      </p:sp>
    </p:spTree>
    <p:extLst>
      <p:ext uri="{BB962C8B-B14F-4D97-AF65-F5344CB8AC3E}">
        <p14:creationId xmlns:p14="http://schemas.microsoft.com/office/powerpoint/2010/main" val="329519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00BFC-E80B-0A3A-CCFA-F25689B090A7}"/>
              </a:ext>
            </a:extLst>
          </p:cNvPr>
          <p:cNvSpPr>
            <a:spLocks noGrp="1"/>
          </p:cNvSpPr>
          <p:nvPr>
            <p:ph type="title"/>
          </p:nvPr>
        </p:nvSpPr>
        <p:spPr/>
        <p:txBody>
          <a:bodyPr/>
          <a:lstStyle/>
          <a:p>
            <a:r>
              <a:rPr lang="en-US" dirty="0"/>
              <a:t>Charitable Giving</a:t>
            </a:r>
          </a:p>
        </p:txBody>
      </p:sp>
      <p:sp>
        <p:nvSpPr>
          <p:cNvPr id="3" name="Content Placeholder 2">
            <a:extLst>
              <a:ext uri="{FF2B5EF4-FFF2-40B4-BE49-F238E27FC236}">
                <a16:creationId xmlns:a16="http://schemas.microsoft.com/office/drawing/2014/main" id="{C3155E7D-8FD8-A962-BD64-D29D39A58BC9}"/>
              </a:ext>
            </a:extLst>
          </p:cNvPr>
          <p:cNvSpPr>
            <a:spLocks noGrp="1"/>
          </p:cNvSpPr>
          <p:nvPr>
            <p:ph idx="1"/>
          </p:nvPr>
        </p:nvSpPr>
        <p:spPr/>
        <p:txBody>
          <a:bodyPr>
            <a:normAutofit fontScale="92500"/>
          </a:bodyPr>
          <a:lstStyle/>
          <a:p>
            <a:r>
              <a:rPr lang="en-US" dirty="0"/>
              <a:t>Donor Advised Fund (DAF)</a:t>
            </a:r>
          </a:p>
          <a:p>
            <a:pPr lvl="1"/>
            <a:r>
              <a:rPr lang="en-US" dirty="0"/>
              <a:t>Can be part of lifetime giving</a:t>
            </a:r>
          </a:p>
          <a:p>
            <a:pPr lvl="1"/>
            <a:r>
              <a:rPr lang="en-US" dirty="0"/>
              <a:t>Opportunity for simplified tax strategies</a:t>
            </a:r>
          </a:p>
          <a:p>
            <a:pPr lvl="1"/>
            <a:r>
              <a:rPr lang="en-US" dirty="0"/>
              <a:t>You control which 501(c)3 charities get your money</a:t>
            </a:r>
          </a:p>
          <a:p>
            <a:r>
              <a:rPr lang="en-US" dirty="0"/>
              <a:t>Charitable Remainder Annuity/Uni-Trust (CRAT/CRUT)</a:t>
            </a:r>
          </a:p>
          <a:p>
            <a:pPr lvl="1"/>
            <a:r>
              <a:rPr lang="en-US" dirty="0"/>
              <a:t>Pays grantor money during life, rest goes to charity</a:t>
            </a:r>
          </a:p>
          <a:p>
            <a:pPr lvl="1"/>
            <a:r>
              <a:rPr lang="en-US" dirty="0"/>
              <a:t>Estate Planner &amp; CPA can coordinate impact</a:t>
            </a:r>
          </a:p>
          <a:p>
            <a:r>
              <a:rPr lang="en-US" dirty="0"/>
              <a:t>Charitable Lead Annuity/Uni- Trust (CLAT/CLUT)</a:t>
            </a:r>
          </a:p>
          <a:p>
            <a:pPr lvl="1"/>
            <a:r>
              <a:rPr lang="en-US" dirty="0"/>
              <a:t>Charity gets money during grantor’s life, then beneficiaries get the rest</a:t>
            </a:r>
          </a:p>
          <a:p>
            <a:pPr lvl="1"/>
            <a:r>
              <a:rPr lang="en-US" dirty="0"/>
              <a:t>Annuity – set $ amount annually</a:t>
            </a:r>
          </a:p>
          <a:p>
            <a:pPr lvl="1"/>
            <a:r>
              <a:rPr lang="en-US" dirty="0"/>
              <a:t>Uni – set % annually</a:t>
            </a:r>
          </a:p>
          <a:p>
            <a:endParaRPr lang="en-US" dirty="0"/>
          </a:p>
          <a:p>
            <a:endParaRPr lang="en-US" dirty="0"/>
          </a:p>
        </p:txBody>
      </p:sp>
    </p:spTree>
    <p:extLst>
      <p:ext uri="{BB962C8B-B14F-4D97-AF65-F5344CB8AC3E}">
        <p14:creationId xmlns:p14="http://schemas.microsoft.com/office/powerpoint/2010/main" val="2817933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FF60-8924-28C3-31BE-FF6ACAB80923}"/>
              </a:ext>
            </a:extLst>
          </p:cNvPr>
          <p:cNvSpPr>
            <a:spLocks noGrp="1"/>
          </p:cNvSpPr>
          <p:nvPr>
            <p:ph type="title"/>
          </p:nvPr>
        </p:nvSpPr>
        <p:spPr/>
        <p:txBody>
          <a:bodyPr/>
          <a:lstStyle/>
          <a:p>
            <a:r>
              <a:rPr lang="en-US" dirty="0"/>
              <a:t>Multi-Generational Planning</a:t>
            </a:r>
          </a:p>
        </p:txBody>
      </p:sp>
      <p:sp>
        <p:nvSpPr>
          <p:cNvPr id="3" name="Content Placeholder 2">
            <a:extLst>
              <a:ext uri="{FF2B5EF4-FFF2-40B4-BE49-F238E27FC236}">
                <a16:creationId xmlns:a16="http://schemas.microsoft.com/office/drawing/2014/main" id="{391C8D74-A2B7-ABF8-61DA-DBC63FCB2E67}"/>
              </a:ext>
            </a:extLst>
          </p:cNvPr>
          <p:cNvSpPr>
            <a:spLocks noGrp="1"/>
          </p:cNvSpPr>
          <p:nvPr>
            <p:ph idx="1"/>
          </p:nvPr>
        </p:nvSpPr>
        <p:spPr/>
        <p:txBody>
          <a:bodyPr/>
          <a:lstStyle/>
          <a:p>
            <a:r>
              <a:rPr lang="en-US" dirty="0"/>
              <a:t>Keep more money in heirs’ pockets</a:t>
            </a:r>
          </a:p>
          <a:p>
            <a:pPr lvl="1"/>
            <a:r>
              <a:rPr lang="en-US" dirty="0"/>
              <a:t>Generational Skipping Trusts</a:t>
            </a:r>
          </a:p>
          <a:p>
            <a:pPr lvl="1"/>
            <a:r>
              <a:rPr lang="en-US" dirty="0"/>
              <a:t>CPA and Planner can coordinate to maximize impact</a:t>
            </a:r>
          </a:p>
          <a:p>
            <a:pPr lvl="1"/>
            <a:r>
              <a:rPr lang="en-US" dirty="0"/>
              <a:t>Possible to set rules to influence beyond lifetime</a:t>
            </a:r>
          </a:p>
          <a:p>
            <a:r>
              <a:rPr lang="en-US" dirty="0"/>
              <a:t>More than trusts</a:t>
            </a:r>
          </a:p>
          <a:p>
            <a:pPr lvl="1"/>
            <a:r>
              <a:rPr lang="en-US" dirty="0"/>
              <a:t>4 generations, 6 households, 16 investors</a:t>
            </a:r>
          </a:p>
          <a:p>
            <a:pPr lvl="1"/>
            <a:r>
              <a:rPr lang="en-US" dirty="0"/>
              <a:t>Personalized plans</a:t>
            </a:r>
          </a:p>
          <a:p>
            <a:pPr lvl="1"/>
            <a:r>
              <a:rPr lang="en-US" dirty="0"/>
              <a:t>New family traditions</a:t>
            </a:r>
          </a:p>
          <a:p>
            <a:endParaRPr lang="en-US" dirty="0"/>
          </a:p>
          <a:p>
            <a:endParaRPr lang="en-US" dirty="0"/>
          </a:p>
        </p:txBody>
      </p:sp>
    </p:spTree>
    <p:extLst>
      <p:ext uri="{BB962C8B-B14F-4D97-AF65-F5344CB8AC3E}">
        <p14:creationId xmlns:p14="http://schemas.microsoft.com/office/powerpoint/2010/main" val="3465146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0D8F9-9774-1F58-83AA-AC6DB0DF7878}"/>
              </a:ext>
            </a:extLst>
          </p:cNvPr>
          <p:cNvSpPr>
            <a:spLocks noGrp="1"/>
          </p:cNvSpPr>
          <p:nvPr>
            <p:ph type="title"/>
          </p:nvPr>
        </p:nvSpPr>
        <p:spPr/>
        <p:txBody>
          <a:bodyPr/>
          <a:lstStyle/>
          <a:p>
            <a:r>
              <a:rPr lang="en-US" dirty="0"/>
              <a:t>Communicating the Plan</a:t>
            </a:r>
          </a:p>
        </p:txBody>
      </p:sp>
      <p:sp>
        <p:nvSpPr>
          <p:cNvPr id="3" name="Content Placeholder 2">
            <a:extLst>
              <a:ext uri="{FF2B5EF4-FFF2-40B4-BE49-F238E27FC236}">
                <a16:creationId xmlns:a16="http://schemas.microsoft.com/office/drawing/2014/main" id="{FCE3026B-96FF-C69C-8CD7-9627FF3D2532}"/>
              </a:ext>
            </a:extLst>
          </p:cNvPr>
          <p:cNvSpPr>
            <a:spLocks noGrp="1"/>
          </p:cNvSpPr>
          <p:nvPr>
            <p:ph idx="1"/>
          </p:nvPr>
        </p:nvSpPr>
        <p:spPr/>
        <p:txBody>
          <a:bodyPr/>
          <a:lstStyle/>
          <a:p>
            <a:r>
              <a:rPr lang="en-US" dirty="0"/>
              <a:t>Linking the Inner Circle</a:t>
            </a:r>
          </a:p>
          <a:p>
            <a:r>
              <a:rPr lang="en-US" dirty="0"/>
              <a:t>Love Letter to Heirs</a:t>
            </a:r>
          </a:p>
          <a:p>
            <a:r>
              <a:rPr lang="en-US" dirty="0"/>
              <a:t>Facilitating Family Discussion </a:t>
            </a:r>
          </a:p>
          <a:p>
            <a:r>
              <a:rPr lang="en-US" dirty="0"/>
              <a:t>The Written Legacy Statement </a:t>
            </a:r>
          </a:p>
          <a:p>
            <a:endParaRPr lang="en-US" dirty="0"/>
          </a:p>
          <a:p>
            <a:r>
              <a:rPr lang="en-US" dirty="0"/>
              <a:t>Get it out of your head so others can follow your instructions</a:t>
            </a:r>
          </a:p>
          <a:p>
            <a:endParaRPr lang="en-US" dirty="0"/>
          </a:p>
          <a:p>
            <a:endParaRPr lang="en-US" dirty="0"/>
          </a:p>
        </p:txBody>
      </p:sp>
    </p:spTree>
    <p:extLst>
      <p:ext uri="{BB962C8B-B14F-4D97-AF65-F5344CB8AC3E}">
        <p14:creationId xmlns:p14="http://schemas.microsoft.com/office/powerpoint/2010/main" val="2445351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192</TotalTime>
  <Words>509</Words>
  <Application>Microsoft Office PowerPoint</Application>
  <PresentationFormat>Widescreen</PresentationFormat>
  <Paragraphs>79</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Arial Narrow</vt:lpstr>
      <vt:lpstr>Avenir Next LT Pro Demi</vt:lpstr>
      <vt:lpstr>AvenirBook</vt:lpstr>
      <vt:lpstr>Trade Gothic LT Std Extended</vt:lpstr>
      <vt:lpstr>Office Theme</vt:lpstr>
      <vt:lpstr>Wealth Building Class</vt:lpstr>
      <vt:lpstr>You Make the Decisions</vt:lpstr>
      <vt:lpstr>4 Essential Documents</vt:lpstr>
      <vt:lpstr>Potentially Essential Documents</vt:lpstr>
      <vt:lpstr>Trusts</vt:lpstr>
      <vt:lpstr>Charitable Giving</vt:lpstr>
      <vt:lpstr>Multi-Generational Planning</vt:lpstr>
      <vt:lpstr>Communicating the Plan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16</cp:revision>
  <dcterms:created xsi:type="dcterms:W3CDTF">2024-11-22T19:39:48Z</dcterms:created>
  <dcterms:modified xsi:type="dcterms:W3CDTF">2025-09-18T21:10:23Z</dcterms:modified>
</cp:coreProperties>
</file>