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8" r:id="rId4"/>
    <p:sldId id="269" r:id="rId5"/>
    <p:sldId id="270" r:id="rId6"/>
    <p:sldId id="271" r:id="rId7"/>
    <p:sldId id="272"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B987-E9F7-A84C-40EB-AF326E2FECE7}"/>
              </a:ext>
            </a:extLst>
          </p:cNvPr>
          <p:cNvSpPr>
            <a:spLocks noGrp="1"/>
          </p:cNvSpPr>
          <p:nvPr>
            <p:ph type="ctrTitle"/>
          </p:nvPr>
        </p:nvSpPr>
        <p:spPr>
          <a:xfrm>
            <a:off x="838200" y="3071235"/>
            <a:ext cx="9144000" cy="2387600"/>
          </a:xfrm>
        </p:spPr>
        <p:txBody>
          <a:bodyPr anchor="b"/>
          <a:lstStyle>
            <a:lvl1pPr algn="l">
              <a:defRPr sz="6000">
                <a:solidFill>
                  <a:srgbClr val="E8A415"/>
                </a:solidFill>
                <a:latin typeface="Trade Gothic LT Std Extended" panose="00000505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98C38F5-9E43-62BC-A3C8-B8E79D93CDAD}"/>
              </a:ext>
            </a:extLst>
          </p:cNvPr>
          <p:cNvSpPr>
            <a:spLocks noGrp="1"/>
          </p:cNvSpPr>
          <p:nvPr>
            <p:ph type="subTitle" idx="1"/>
          </p:nvPr>
        </p:nvSpPr>
        <p:spPr>
          <a:xfrm>
            <a:off x="838200" y="5541816"/>
            <a:ext cx="9144000" cy="953655"/>
          </a:xfrm>
        </p:spPr>
        <p:txBody>
          <a:bodyPr/>
          <a:lstStyle>
            <a:lvl1pPr marL="0" indent="0" algn="l">
              <a:buNone/>
              <a:defRPr sz="2400">
                <a:solidFill>
                  <a:schemeClr val="bg1"/>
                </a:solidFill>
                <a:latin typeface="Avenir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ABA2BA7B-4232-1F7E-2DFA-0E6697791CE1}"/>
              </a:ext>
            </a:extLst>
          </p:cNvPr>
          <p:cNvSpPr/>
          <p:nvPr userDrawn="1"/>
        </p:nvSpPr>
        <p:spPr>
          <a:xfrm rot="634222">
            <a:off x="11768596" y="186001"/>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4E74AD-24CC-2D8C-F011-CBFDE31DBEE1}"/>
              </a:ext>
            </a:extLst>
          </p:cNvPr>
          <p:cNvSpPr/>
          <p:nvPr userDrawn="1"/>
        </p:nvSpPr>
        <p:spPr>
          <a:xfrm rot="21374414">
            <a:off x="11597210" y="-141804"/>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9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4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1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6BB75FB-5C8E-FF5F-B967-A771A0475B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11" y="5908357"/>
            <a:ext cx="885825" cy="619125"/>
          </a:xfrm>
          <a:prstGeom prst="rect">
            <a:avLst/>
          </a:prstGeom>
        </p:spPr>
      </p:pic>
    </p:spTree>
    <p:extLst>
      <p:ext uri="{BB962C8B-B14F-4D97-AF65-F5344CB8AC3E}">
        <p14:creationId xmlns:p14="http://schemas.microsoft.com/office/powerpoint/2010/main" val="179959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040C-3793-B8E7-6C7D-E2A43FCE5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7E2C9-5880-254A-D669-AA4BFF219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EA58F-A58C-B9F7-F1CD-13BD2F467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C160A-31A4-4D2A-AED2-980989AFF6BE}"/>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D0836A1A-3260-C95D-8BA6-71A0D835A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4920B-C94C-0D1B-12B0-D7945BB11CCE}"/>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39225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9133-3D60-68C2-9D1B-57DE9C56D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ABF16-40CF-0E85-A033-A0839ACB3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59815-DDE4-24AA-C01C-A26262758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C4B74-9A05-3805-4298-76D594F6DF08}"/>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4417DDD7-BE56-1014-6F93-BA8717206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F01EA-1142-F554-B6FF-7206A0F0D95A}"/>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99586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2E56-B6E3-4BFA-5B29-7A73085EC4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13B18E-7A7F-B204-71FF-2FCC78456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5660B-EBB5-2CF9-A3FF-913B69C21F12}"/>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B6E5BF23-59CF-F3F8-A152-820610D42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E107D-F2BE-C543-DB6D-EF9BBDD26AE2}"/>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1973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A31D3-3550-728C-F4D5-64CADFC04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F3731-7E5C-E40F-AF4E-960A02CAC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D4723-AC75-4EED-4FB6-963110F1A1C1}"/>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65C1321A-3307-9E09-1ADE-97AB3020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D98C-7138-089F-8A38-90EB680E6EC3}"/>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123137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3426-F453-715E-635A-849726C8A20B}"/>
              </a:ext>
            </a:extLst>
          </p:cNvPr>
          <p:cNvSpPr>
            <a:spLocks noGrp="1"/>
          </p:cNvSpPr>
          <p:nvPr>
            <p:ph type="title"/>
          </p:nvPr>
        </p:nvSpPr>
        <p:spPr>
          <a:xfrm>
            <a:off x="1358780" y="365125"/>
            <a:ext cx="9995019" cy="1325563"/>
          </a:xfrm>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3421180-4936-4939-8440-C8AA20AB82E5}"/>
              </a:ext>
            </a:extLst>
          </p:cNvPr>
          <p:cNvSpPr>
            <a:spLocks noGrp="1"/>
          </p:cNvSpPr>
          <p:nvPr>
            <p:ph idx="1"/>
          </p:nvPr>
        </p:nvSpPr>
        <p:spPr>
          <a:xfrm>
            <a:off x="1358780" y="1825625"/>
            <a:ext cx="9995019"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9260C5-48F3-CD45-4211-D08D41CAD918}"/>
              </a:ext>
            </a:extLst>
          </p:cNvPr>
          <p:cNvSpPr/>
          <p:nvPr userDrawn="1"/>
        </p:nvSpPr>
        <p:spPr>
          <a:xfrm>
            <a:off x="-111095" y="-76912"/>
            <a:ext cx="1051132" cy="70844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61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5648-9DAD-A74B-A144-CBCC84EFB0BD}"/>
              </a:ext>
            </a:extLst>
          </p:cNvPr>
          <p:cNvSpPr>
            <a:spLocks noGrp="1"/>
          </p:cNvSpPr>
          <p:nvPr>
            <p:ph type="title"/>
          </p:nvPr>
        </p:nvSpPr>
        <p:spPr>
          <a:xfrm>
            <a:off x="2496993" y="2240251"/>
            <a:ext cx="7185314" cy="1500187"/>
          </a:xfrm>
        </p:spPr>
        <p:txBody>
          <a:bodyPr anchor="b">
            <a:normAutofit/>
          </a:bodyPr>
          <a:lstStyle>
            <a:lvl1pPr algn="ctr">
              <a:defRPr sz="4000">
                <a:solidFill>
                  <a:schemeClr val="bg1"/>
                </a:solidFill>
                <a:latin typeface="Trade Gothic LT Std Extended" panose="00000505000000000000"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21270A6-41FC-6257-F295-1B345BA9C835}"/>
              </a:ext>
            </a:extLst>
          </p:cNvPr>
          <p:cNvSpPr>
            <a:spLocks noGrp="1"/>
          </p:cNvSpPr>
          <p:nvPr>
            <p:ph type="body" idx="1"/>
          </p:nvPr>
        </p:nvSpPr>
        <p:spPr>
          <a:xfrm>
            <a:off x="2995468" y="3964276"/>
            <a:ext cx="6188364" cy="1185862"/>
          </a:xfrm>
        </p:spPr>
        <p:txBody>
          <a:bodyPr/>
          <a:lstStyle>
            <a:lvl1pPr marL="0" indent="0" algn="ctr">
              <a:buNone/>
              <a:defRPr sz="2400">
                <a:solidFill>
                  <a:schemeClr val="bg1">
                    <a:lumMod val="65000"/>
                  </a:schemeClr>
                </a:solidFill>
                <a:latin typeface="AvenirBook" panose="02000503020000020003"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8" name="Graphic 7">
            <a:extLst>
              <a:ext uri="{FF2B5EF4-FFF2-40B4-BE49-F238E27FC236}">
                <a16:creationId xmlns:a16="http://schemas.microsoft.com/office/drawing/2014/main" id="{78EB5CF6-5A15-D0BE-2FBE-7677048724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09800" y="2016412"/>
            <a:ext cx="354157" cy="1947864"/>
          </a:xfrm>
          <a:prstGeom prst="rect">
            <a:avLst/>
          </a:prstGeom>
        </p:spPr>
      </p:pic>
      <p:pic>
        <p:nvPicPr>
          <p:cNvPr id="9" name="Graphic 8">
            <a:extLst>
              <a:ext uri="{FF2B5EF4-FFF2-40B4-BE49-F238E27FC236}">
                <a16:creationId xmlns:a16="http://schemas.microsoft.com/office/drawing/2014/main" id="{D7135DFA-8DC2-B17A-B7D8-F2F646CEB9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615343" y="2016412"/>
            <a:ext cx="354157" cy="1947864"/>
          </a:xfrm>
          <a:prstGeom prst="rect">
            <a:avLst/>
          </a:prstGeom>
        </p:spPr>
      </p:pic>
    </p:spTree>
    <p:extLst>
      <p:ext uri="{BB962C8B-B14F-4D97-AF65-F5344CB8AC3E}">
        <p14:creationId xmlns:p14="http://schemas.microsoft.com/office/powerpoint/2010/main" val="332189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8E21-8536-2F74-75FB-6AC31A2588A2}"/>
              </a:ext>
            </a:extLst>
          </p:cNvPr>
          <p:cNvSpPr>
            <a:spLocks noGrp="1"/>
          </p:cNvSpPr>
          <p:nvPr>
            <p:ph type="title"/>
          </p:nvPr>
        </p:nvSpPr>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A7CB495-EA68-492F-8A5D-D2627A4BA459}"/>
              </a:ext>
            </a:extLst>
          </p:cNvPr>
          <p:cNvSpPr>
            <a:spLocks noGrp="1"/>
          </p:cNvSpPr>
          <p:nvPr>
            <p:ph sz="half" idx="1"/>
          </p:nvPr>
        </p:nvSpPr>
        <p:spPr>
          <a:xfrm>
            <a:off x="838200"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94A5466-2CF4-FDC6-9E34-32849E232E51}"/>
              </a:ext>
            </a:extLst>
          </p:cNvPr>
          <p:cNvSpPr/>
          <p:nvPr userDrawn="1"/>
        </p:nvSpPr>
        <p:spPr>
          <a:xfrm rot="634222">
            <a:off x="121541" y="-1827572"/>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938C85-352C-4E78-AE0C-957C006CC873}"/>
              </a:ext>
            </a:extLst>
          </p:cNvPr>
          <p:cNvSpPr/>
          <p:nvPr userDrawn="1"/>
        </p:nvSpPr>
        <p:spPr>
          <a:xfrm rot="21374414">
            <a:off x="384274" y="-247700"/>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B619395-1761-9952-6A82-0F75C02F9B8B}"/>
              </a:ext>
            </a:extLst>
          </p:cNvPr>
          <p:cNvSpPr>
            <a:spLocks noGrp="1"/>
          </p:cNvSpPr>
          <p:nvPr>
            <p:ph sz="half" idx="10"/>
          </p:nvPr>
        </p:nvSpPr>
        <p:spPr>
          <a:xfrm>
            <a:off x="6534684"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B19AE72D-8024-3DC6-6F47-8C798BDC061A}"/>
              </a:ext>
            </a:extLst>
          </p:cNvPr>
          <p:cNvCxnSpPr/>
          <p:nvPr userDrawn="1"/>
        </p:nvCxnSpPr>
        <p:spPr>
          <a:xfrm>
            <a:off x="6096000" y="2512464"/>
            <a:ext cx="0" cy="30357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91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11" name="Picture 10" descr="A black and white image of a canyon&#10;&#10;Description automatically generated">
            <a:extLst>
              <a:ext uri="{FF2B5EF4-FFF2-40B4-BE49-F238E27FC236}">
                <a16:creationId xmlns:a16="http://schemas.microsoft.com/office/drawing/2014/main" id="{8B637544-C251-3C38-0DCA-1FAE22160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83383"/>
            <a:ext cx="8294255" cy="12441383"/>
          </a:xfrm>
          <a:prstGeom prst="rect">
            <a:avLst/>
          </a:prstGeom>
        </p:spPr>
      </p:pic>
      <p:sp>
        <p:nvSpPr>
          <p:cNvPr id="13" name="Picture Placeholder 12">
            <a:extLst>
              <a:ext uri="{FF2B5EF4-FFF2-40B4-BE49-F238E27FC236}">
                <a16:creationId xmlns:a16="http://schemas.microsoft.com/office/drawing/2014/main" id="{0B07EE33-C897-39EA-F655-E8BE80B0DDA8}"/>
              </a:ext>
            </a:extLst>
          </p:cNvPr>
          <p:cNvSpPr>
            <a:spLocks noGrp="1"/>
          </p:cNvSpPr>
          <p:nvPr>
            <p:ph type="pic" sz="quarter" idx="10"/>
          </p:nvPr>
        </p:nvSpPr>
        <p:spPr>
          <a:xfrm>
            <a:off x="9088004" y="2018738"/>
            <a:ext cx="2346325" cy="2143125"/>
          </a:xfrm>
          <a:prstGeom prst="ellipse">
            <a:avLst/>
          </a:prstGeom>
        </p:spPr>
        <p:txBody>
          <a:bodyPr/>
          <a:lstStyle>
            <a:lvl1pPr marL="0" indent="0" algn="ctr">
              <a:buNone/>
              <a:defRPr/>
            </a:lvl1pPr>
          </a:lstStyle>
          <a:p>
            <a:endParaRPr lang="en-US"/>
          </a:p>
        </p:txBody>
      </p:sp>
      <p:sp>
        <p:nvSpPr>
          <p:cNvPr id="16" name="TextBox 15">
            <a:extLst>
              <a:ext uri="{FF2B5EF4-FFF2-40B4-BE49-F238E27FC236}">
                <a16:creationId xmlns:a16="http://schemas.microsoft.com/office/drawing/2014/main" id="{0ED17045-1D35-5C6C-2F4C-BC6B7455D813}"/>
              </a:ext>
            </a:extLst>
          </p:cNvPr>
          <p:cNvSpPr txBox="1"/>
          <p:nvPr userDrawn="1"/>
        </p:nvSpPr>
        <p:spPr>
          <a:xfrm>
            <a:off x="2974109" y="5474855"/>
            <a:ext cx="495069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dirty="0">
                <a:solidFill>
                  <a:srgbClr val="E8A415"/>
                </a:solidFill>
                <a:latin typeface="Trade Gothic LT Std Extended" panose="00000505000000000000" pitchFamily="50" charset="0"/>
              </a:rPr>
              <a:t>PRESENTER</a:t>
            </a:r>
            <a:endParaRPr lang="en-US" sz="4800" dirty="0">
              <a:solidFill>
                <a:srgbClr val="E8A415"/>
              </a:solidFill>
            </a:endParaRPr>
          </a:p>
        </p:txBody>
      </p:sp>
      <p:sp>
        <p:nvSpPr>
          <p:cNvPr id="17" name="TextBox 16">
            <a:extLst>
              <a:ext uri="{FF2B5EF4-FFF2-40B4-BE49-F238E27FC236}">
                <a16:creationId xmlns:a16="http://schemas.microsoft.com/office/drawing/2014/main" id="{DFD6AF05-86E8-817A-8A12-6B827E2C4A36}"/>
              </a:ext>
            </a:extLst>
          </p:cNvPr>
          <p:cNvSpPr txBox="1"/>
          <p:nvPr userDrawn="1"/>
        </p:nvSpPr>
        <p:spPr>
          <a:xfrm>
            <a:off x="2974109" y="5052017"/>
            <a:ext cx="495069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venirBook" panose="02000503020000020003" pitchFamily="2" charset="0"/>
              </a:rPr>
              <a:t>Today’s</a:t>
            </a:r>
          </a:p>
        </p:txBody>
      </p:sp>
      <p:sp>
        <p:nvSpPr>
          <p:cNvPr id="19" name="Text Placeholder 18">
            <a:extLst>
              <a:ext uri="{FF2B5EF4-FFF2-40B4-BE49-F238E27FC236}">
                <a16:creationId xmlns:a16="http://schemas.microsoft.com/office/drawing/2014/main" id="{54F1320C-5B7B-F7F9-F1F3-5FD762BBD32F}"/>
              </a:ext>
            </a:extLst>
          </p:cNvPr>
          <p:cNvSpPr>
            <a:spLocks noGrp="1"/>
          </p:cNvSpPr>
          <p:nvPr>
            <p:ph type="body" sz="quarter" idx="11"/>
          </p:nvPr>
        </p:nvSpPr>
        <p:spPr>
          <a:xfrm>
            <a:off x="9088438" y="4262742"/>
            <a:ext cx="2346325" cy="341889"/>
          </a:xfrm>
        </p:spPr>
        <p:txBody>
          <a:bodyPr>
            <a:normAutofit/>
          </a:bodyPr>
          <a:lstStyle>
            <a:lvl1pPr marL="0" indent="0" algn="ctr">
              <a:buNone/>
              <a:defRPr sz="1600" b="0">
                <a:latin typeface="Avenir Next LT Pro Demi" panose="020B0704020202020204" pitchFamily="34" charset="0"/>
              </a:defRPr>
            </a:lvl1pPr>
          </a:lstStyle>
          <a:p>
            <a:pPr lvl="0"/>
            <a:endParaRPr lang="en-US" dirty="0"/>
          </a:p>
        </p:txBody>
      </p:sp>
      <p:sp>
        <p:nvSpPr>
          <p:cNvPr id="20" name="Text Placeholder 18">
            <a:extLst>
              <a:ext uri="{FF2B5EF4-FFF2-40B4-BE49-F238E27FC236}">
                <a16:creationId xmlns:a16="http://schemas.microsoft.com/office/drawing/2014/main" id="{FC152457-41E3-DC28-064D-1CF7C748C778}"/>
              </a:ext>
            </a:extLst>
          </p:cNvPr>
          <p:cNvSpPr>
            <a:spLocks noGrp="1"/>
          </p:cNvSpPr>
          <p:nvPr>
            <p:ph type="body" sz="quarter" idx="12"/>
          </p:nvPr>
        </p:nvSpPr>
        <p:spPr>
          <a:xfrm>
            <a:off x="9088003" y="4710128"/>
            <a:ext cx="2346325" cy="341889"/>
          </a:xfrm>
        </p:spPr>
        <p:txBody>
          <a:bodyPr>
            <a:normAutofit/>
          </a:bodyPr>
          <a:lstStyle>
            <a:lvl1pPr marL="0" indent="0" algn="ctr">
              <a:buNone/>
              <a:defRPr sz="1200" b="0" i="1">
                <a:solidFill>
                  <a:srgbClr val="E8A415"/>
                </a:solidFill>
                <a:latin typeface="AvenirBook" panose="02000503020000020003" pitchFamily="2" charset="0"/>
              </a:defRPr>
            </a:lvl1pPr>
          </a:lstStyle>
          <a:p>
            <a:pPr lvl="0"/>
            <a:endParaRPr lang="en-US" dirty="0"/>
          </a:p>
        </p:txBody>
      </p:sp>
      <p:sp>
        <p:nvSpPr>
          <p:cNvPr id="21" name="Rectangle 20">
            <a:extLst>
              <a:ext uri="{FF2B5EF4-FFF2-40B4-BE49-F238E27FC236}">
                <a16:creationId xmlns:a16="http://schemas.microsoft.com/office/drawing/2014/main" id="{F5DD8EEF-6E74-D824-1DA2-3F1B261EAB7E}"/>
              </a:ext>
            </a:extLst>
          </p:cNvPr>
          <p:cNvSpPr/>
          <p:nvPr userDrawn="1"/>
        </p:nvSpPr>
        <p:spPr>
          <a:xfrm rot="2555045">
            <a:off x="2074078" y="-2060467"/>
            <a:ext cx="243871" cy="8572605"/>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49597D-C42E-F943-95E5-78A4654BA002}"/>
              </a:ext>
            </a:extLst>
          </p:cNvPr>
          <p:cNvSpPr/>
          <p:nvPr userDrawn="1"/>
        </p:nvSpPr>
        <p:spPr>
          <a:xfrm rot="1410900">
            <a:off x="1691240" y="-1405013"/>
            <a:ext cx="110299" cy="9007567"/>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4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2718461"/>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333275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3332751"/>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3776100"/>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377610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190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with Headshot">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852317"/>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259CF650-8249-4D6A-4824-EF4216827B5B}"/>
              </a:ext>
            </a:extLst>
          </p:cNvPr>
          <p:cNvSpPr>
            <a:spLocks noGrp="1"/>
          </p:cNvSpPr>
          <p:nvPr>
            <p:ph type="pic" sz="quarter" idx="12"/>
          </p:nvPr>
        </p:nvSpPr>
        <p:spPr>
          <a:xfrm>
            <a:off x="5103811" y="1696962"/>
            <a:ext cx="1984375" cy="1984375"/>
          </a:xfrm>
        </p:spPr>
        <p:txBody>
          <a:bodyPr/>
          <a:lstStyle/>
          <a:p>
            <a:endParaRPr lang="en-US"/>
          </a:p>
        </p:txBody>
      </p:sp>
    </p:spTree>
    <p:extLst>
      <p:ext uri="{BB962C8B-B14F-4D97-AF65-F5344CB8AC3E}">
        <p14:creationId xmlns:p14="http://schemas.microsoft.com/office/powerpoint/2010/main" val="304445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6CE13959-E251-64A7-650A-639B68183BC2}"/>
              </a:ext>
            </a:extLst>
          </p:cNvPr>
          <p:cNvSpPr>
            <a:spLocks noGrp="1"/>
          </p:cNvSpPr>
          <p:nvPr>
            <p:ph type="body" sz="quarter" idx="12"/>
          </p:nvPr>
        </p:nvSpPr>
        <p:spPr>
          <a:xfrm>
            <a:off x="3092449" y="1823452"/>
            <a:ext cx="6007100" cy="2027238"/>
          </a:xfrm>
        </p:spPr>
        <p:txBody>
          <a:bodyPr>
            <a:normAutofit/>
          </a:bodyPr>
          <a:lstStyle>
            <a:lvl1pPr marL="0" indent="0" algn="ctr">
              <a:buNone/>
              <a:defRPr sz="3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6253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No Contacts">
    <p:spTree>
      <p:nvGrpSpPr>
        <p:cNvPr id="1" name=""/>
        <p:cNvGrpSpPr/>
        <p:nvPr/>
      </p:nvGrpSpPr>
      <p:grpSpPr>
        <a:xfrm>
          <a:off x="0" y="0"/>
          <a:ext cx="0" cy="0"/>
          <a:chOff x="0" y="0"/>
          <a:chExt cx="0" cy="0"/>
        </a:xfrm>
      </p:grpSpPr>
      <p:pic>
        <p:nvPicPr>
          <p:cNvPr id="5" name="Picture 4" descr="A black background with waves&#10;&#10;Description automatically generated">
            <a:extLst>
              <a:ext uri="{FF2B5EF4-FFF2-40B4-BE49-F238E27FC236}">
                <a16:creationId xmlns:a16="http://schemas.microsoft.com/office/drawing/2014/main" id="{6DEC027E-4FA8-B0AB-7AC7-C971C832A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508086"/>
            <a:ext cx="6733309" cy="707886"/>
          </a:xfrm>
          <a:prstGeom prst="rect">
            <a:avLst/>
          </a:prstGeom>
          <a:noFill/>
        </p:spPr>
        <p:txBody>
          <a:bodyPr wrap="square" rtlCol="0">
            <a:spAutoFit/>
          </a:bodyPr>
          <a:lstStyle/>
          <a:p>
            <a:pPr algn="ctr"/>
            <a:r>
              <a:rPr lang="en-US" sz="4000" dirty="0">
                <a:solidFill>
                  <a:schemeClr val="bg1"/>
                </a:solidFill>
                <a:latin typeface="Trade Gothic LT Std Extended" panose="00000505000000000000" pitchFamily="50" charset="0"/>
              </a:rPr>
              <a:t>Thank You</a:t>
            </a:r>
          </a:p>
        </p:txBody>
      </p:sp>
      <p:pic>
        <p:nvPicPr>
          <p:cNvPr id="2" name="Graphic 1">
            <a:extLst>
              <a:ext uri="{FF2B5EF4-FFF2-40B4-BE49-F238E27FC236}">
                <a16:creationId xmlns:a16="http://schemas.microsoft.com/office/drawing/2014/main" id="{9980AA0B-C3F0-6060-3756-1045D60A48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40201" y="3340678"/>
            <a:ext cx="241432" cy="1096966"/>
          </a:xfrm>
          <a:prstGeom prst="rect">
            <a:avLst/>
          </a:prstGeom>
        </p:spPr>
      </p:pic>
      <p:pic>
        <p:nvPicPr>
          <p:cNvPr id="3" name="Graphic 2">
            <a:extLst>
              <a:ext uri="{FF2B5EF4-FFF2-40B4-BE49-F238E27FC236}">
                <a16:creationId xmlns:a16="http://schemas.microsoft.com/office/drawing/2014/main" id="{522DA66C-4EE2-8698-FE22-41AACB3236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7810369" y="3340678"/>
            <a:ext cx="241432" cy="1096966"/>
          </a:xfrm>
          <a:prstGeom prst="rect">
            <a:avLst/>
          </a:prstGeom>
        </p:spPr>
      </p:pic>
      <p:pic>
        <p:nvPicPr>
          <p:cNvPr id="4" name="Graphic 3">
            <a:extLst>
              <a:ext uri="{FF2B5EF4-FFF2-40B4-BE49-F238E27FC236}">
                <a16:creationId xmlns:a16="http://schemas.microsoft.com/office/drawing/2014/main" id="{02684BF0-23AC-03E2-8170-F6D2A14600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4371" y="1957096"/>
            <a:ext cx="1674091" cy="1171145"/>
          </a:xfrm>
          <a:prstGeom prst="rect">
            <a:avLst/>
          </a:prstGeom>
        </p:spPr>
      </p:pic>
      <p:sp>
        <p:nvSpPr>
          <p:cNvPr id="6" name="TextBox 5">
            <a:extLst>
              <a:ext uri="{FF2B5EF4-FFF2-40B4-BE49-F238E27FC236}">
                <a16:creationId xmlns:a16="http://schemas.microsoft.com/office/drawing/2014/main" id="{2428F1CF-A3AC-C2F4-90C2-4BF0A600D9E3}"/>
              </a:ext>
            </a:extLst>
          </p:cNvPr>
          <p:cNvSpPr txBox="1"/>
          <p:nvPr userDrawn="1"/>
        </p:nvSpPr>
        <p:spPr>
          <a:xfrm>
            <a:off x="2090057" y="5823857"/>
            <a:ext cx="8436429" cy="707886"/>
          </a:xfrm>
          <a:prstGeom prst="rect">
            <a:avLst/>
          </a:prstGeom>
          <a:noFill/>
        </p:spPr>
        <p:txBody>
          <a:bodyPr wrap="square" rtlCol="0">
            <a:spAutoFit/>
          </a:bodyPr>
          <a:lstStyle/>
          <a:p>
            <a:pPr marR="365760" algn="just" defTabSz="957263">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Level Four Group, LLC is a division of CRI Capital Group, LLC, a subsidiary of CRI Advisors, LLC. “CRI" is the brand name under which Carr, Riggs &amp; Ingram, L.L.C. (“CPA Firm”) and CRI Advisors, LLC (“Advisors”) and its subsidiary entities provide professional services. CPA Firm and Advisors (and its subsidiary entities) practice as an alternative practice structure in accordance with the AICPA Code of Professional Conduct and applicable law, regulations and professional standards. CPA Firm is a licensed independent CPA firm that provides attest services to its clients, and Advisors and its subsidiary entities provide tax and business consulting services to their clients. Advisors and its subsidiary entities are not licensed CPA firms.</a:t>
            </a:r>
          </a:p>
          <a:p>
            <a:pPr marR="365760" algn="just">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 </a:t>
            </a:r>
          </a:p>
        </p:txBody>
      </p:sp>
    </p:spTree>
    <p:extLst>
      <p:ext uri="{BB962C8B-B14F-4D97-AF65-F5344CB8AC3E}">
        <p14:creationId xmlns:p14="http://schemas.microsoft.com/office/powerpoint/2010/main" val="180431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B0CF-1F31-03B7-3232-FBDAD3A20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A4566-ED13-6978-79B0-4C4EB70EF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F9B09F-12A2-4A63-2DA8-F28719358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916EA194-4E0E-E72D-7C4D-3F83DC1C4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C233BC-57D6-BCCD-B491-FBADC5947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DF019-AB86-4CD5-89DD-428FA2EDD39E}" type="slidenum">
              <a:rPr lang="en-US" smtClean="0"/>
              <a:t>‹#›</a:t>
            </a:fld>
            <a:endParaRPr lang="en-US"/>
          </a:p>
        </p:txBody>
      </p:sp>
    </p:spTree>
    <p:extLst>
      <p:ext uri="{BB962C8B-B14F-4D97-AF65-F5344CB8AC3E}">
        <p14:creationId xmlns:p14="http://schemas.microsoft.com/office/powerpoint/2010/main" val="384047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62" r:id="rId9"/>
    <p:sldLayoutId id="2147483655" r:id="rId10"/>
    <p:sldLayoutId id="2147483660" r:id="rId11"/>
    <p:sldLayoutId id="2147483661" r:id="rId12"/>
    <p:sldLayoutId id="214748366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Trade Gothic LT Std Extended" panose="00000505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CE36-EA85-258F-D394-3F798CA36A57}"/>
              </a:ext>
            </a:extLst>
          </p:cNvPr>
          <p:cNvSpPr>
            <a:spLocks noGrp="1"/>
          </p:cNvSpPr>
          <p:nvPr>
            <p:ph type="ctrTitle"/>
          </p:nvPr>
        </p:nvSpPr>
        <p:spPr/>
        <p:txBody>
          <a:bodyPr/>
          <a:lstStyle/>
          <a:p>
            <a:r>
              <a:rPr lang="en-US" dirty="0"/>
              <a:t>Wealth Building Class</a:t>
            </a:r>
          </a:p>
        </p:txBody>
      </p:sp>
      <p:sp>
        <p:nvSpPr>
          <p:cNvPr id="3" name="Subtitle 2">
            <a:extLst>
              <a:ext uri="{FF2B5EF4-FFF2-40B4-BE49-F238E27FC236}">
                <a16:creationId xmlns:a16="http://schemas.microsoft.com/office/drawing/2014/main" id="{6C4893C0-B153-73B7-1ACD-BB0757DEDD47}"/>
              </a:ext>
            </a:extLst>
          </p:cNvPr>
          <p:cNvSpPr>
            <a:spLocks noGrp="1"/>
          </p:cNvSpPr>
          <p:nvPr>
            <p:ph type="subTitle" idx="1"/>
          </p:nvPr>
        </p:nvSpPr>
        <p:spPr/>
        <p:txBody>
          <a:bodyPr/>
          <a:lstStyle/>
          <a:p>
            <a:r>
              <a:rPr lang="en-US" dirty="0"/>
              <a:t>Eldercare</a:t>
            </a:r>
          </a:p>
        </p:txBody>
      </p:sp>
      <p:pic>
        <p:nvPicPr>
          <p:cNvPr id="5" name="Graphic 4">
            <a:extLst>
              <a:ext uri="{FF2B5EF4-FFF2-40B4-BE49-F238E27FC236}">
                <a16:creationId xmlns:a16="http://schemas.microsoft.com/office/drawing/2014/main" id="{E5CE906D-0FF4-F0C4-7745-443605709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5336" y="841952"/>
            <a:ext cx="3063301" cy="1114423"/>
          </a:xfrm>
          <a:prstGeom prst="rect">
            <a:avLst/>
          </a:prstGeom>
        </p:spPr>
      </p:pic>
    </p:spTree>
    <p:extLst>
      <p:ext uri="{BB962C8B-B14F-4D97-AF65-F5344CB8AC3E}">
        <p14:creationId xmlns:p14="http://schemas.microsoft.com/office/powerpoint/2010/main" val="189837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BA5CA-48AD-BD2C-2423-14CF56D782E7}"/>
              </a:ext>
            </a:extLst>
          </p:cNvPr>
          <p:cNvSpPr>
            <a:spLocks noGrp="1"/>
          </p:cNvSpPr>
          <p:nvPr>
            <p:ph type="title"/>
          </p:nvPr>
        </p:nvSpPr>
        <p:spPr/>
        <p:txBody>
          <a:bodyPr/>
          <a:lstStyle/>
          <a:p>
            <a:r>
              <a:rPr lang="en-US" dirty="0"/>
              <a:t>Scope of Care</a:t>
            </a:r>
          </a:p>
        </p:txBody>
      </p:sp>
      <p:sp>
        <p:nvSpPr>
          <p:cNvPr id="3" name="Content Placeholder 2">
            <a:extLst>
              <a:ext uri="{FF2B5EF4-FFF2-40B4-BE49-F238E27FC236}">
                <a16:creationId xmlns:a16="http://schemas.microsoft.com/office/drawing/2014/main" id="{2CDFC3FD-A8E4-FCD3-6FFE-AEED04231172}"/>
              </a:ext>
            </a:extLst>
          </p:cNvPr>
          <p:cNvSpPr>
            <a:spLocks noGrp="1"/>
          </p:cNvSpPr>
          <p:nvPr>
            <p:ph sz="half" idx="1"/>
          </p:nvPr>
        </p:nvSpPr>
        <p:spPr/>
        <p:txBody>
          <a:bodyPr>
            <a:normAutofit lnSpcReduction="10000"/>
          </a:bodyPr>
          <a:lstStyle/>
          <a:p>
            <a:r>
              <a:rPr lang="en-US" dirty="0"/>
              <a:t>Where?</a:t>
            </a:r>
          </a:p>
          <a:p>
            <a:pPr lvl="1"/>
            <a:r>
              <a:rPr lang="en-US" dirty="0"/>
              <a:t>Home</a:t>
            </a:r>
          </a:p>
          <a:p>
            <a:pPr lvl="1"/>
            <a:r>
              <a:rPr lang="en-US" dirty="0"/>
              <a:t>Community</a:t>
            </a:r>
          </a:p>
          <a:p>
            <a:r>
              <a:rPr lang="en-US" dirty="0"/>
              <a:t>Who?</a:t>
            </a:r>
          </a:p>
          <a:p>
            <a:pPr lvl="1"/>
            <a:r>
              <a:rPr lang="en-US" dirty="0"/>
              <a:t>Family</a:t>
            </a:r>
          </a:p>
          <a:p>
            <a:pPr lvl="1"/>
            <a:r>
              <a:rPr lang="en-US" dirty="0"/>
              <a:t>Friends</a:t>
            </a:r>
          </a:p>
          <a:p>
            <a:pPr lvl="1"/>
            <a:r>
              <a:rPr lang="en-US" dirty="0"/>
              <a:t>Professionals?</a:t>
            </a:r>
          </a:p>
          <a:p>
            <a:r>
              <a:rPr lang="en-US" dirty="0"/>
              <a:t>When?</a:t>
            </a:r>
          </a:p>
          <a:p>
            <a:pPr lvl="1"/>
            <a:r>
              <a:rPr lang="en-US" dirty="0"/>
              <a:t>Coordinate Schedules</a:t>
            </a:r>
          </a:p>
          <a:p>
            <a:pPr lvl="1"/>
            <a:r>
              <a:rPr lang="en-US" dirty="0"/>
              <a:t>When does support begin and end?</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31DC4593-7138-2FF6-F5FF-BB09E1B6B02B}"/>
              </a:ext>
            </a:extLst>
          </p:cNvPr>
          <p:cNvSpPr>
            <a:spLocks noGrp="1"/>
          </p:cNvSpPr>
          <p:nvPr>
            <p:ph sz="half" idx="10"/>
          </p:nvPr>
        </p:nvSpPr>
        <p:spPr/>
        <p:txBody>
          <a:bodyPr/>
          <a:lstStyle/>
          <a:p>
            <a:r>
              <a:rPr lang="en-US" dirty="0"/>
              <a:t>How?</a:t>
            </a:r>
          </a:p>
          <a:p>
            <a:pPr lvl="1"/>
            <a:r>
              <a:rPr lang="en-US" dirty="0"/>
              <a:t>Time</a:t>
            </a:r>
          </a:p>
          <a:p>
            <a:pPr lvl="1"/>
            <a:r>
              <a:rPr lang="en-US" dirty="0"/>
              <a:t>Money</a:t>
            </a:r>
          </a:p>
          <a:p>
            <a:r>
              <a:rPr lang="en-US" dirty="0"/>
              <a:t>What?</a:t>
            </a:r>
          </a:p>
          <a:p>
            <a:pPr lvl="1"/>
            <a:r>
              <a:rPr lang="en-US" dirty="0"/>
              <a:t>Medical Care</a:t>
            </a:r>
          </a:p>
          <a:p>
            <a:pPr lvl="1"/>
            <a:r>
              <a:rPr lang="en-US" dirty="0"/>
              <a:t>Social Support</a:t>
            </a:r>
          </a:p>
          <a:p>
            <a:pPr lvl="1"/>
            <a:r>
              <a:rPr lang="en-US" dirty="0"/>
              <a:t>Housekeeping (cook, clean, laundry, errands)</a:t>
            </a:r>
          </a:p>
          <a:p>
            <a:endParaRPr lang="en-US" dirty="0"/>
          </a:p>
        </p:txBody>
      </p:sp>
    </p:spTree>
    <p:extLst>
      <p:ext uri="{BB962C8B-B14F-4D97-AF65-F5344CB8AC3E}">
        <p14:creationId xmlns:p14="http://schemas.microsoft.com/office/powerpoint/2010/main" val="325528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38F54-C214-6743-81C1-5F331E563152}"/>
              </a:ext>
            </a:extLst>
          </p:cNvPr>
          <p:cNvSpPr>
            <a:spLocks noGrp="1"/>
          </p:cNvSpPr>
          <p:nvPr>
            <p:ph type="title"/>
          </p:nvPr>
        </p:nvSpPr>
        <p:spPr/>
        <p:txBody>
          <a:bodyPr/>
          <a:lstStyle/>
          <a:p>
            <a:r>
              <a:rPr lang="en-US" dirty="0"/>
              <a:t>Aging in Place</a:t>
            </a:r>
          </a:p>
        </p:txBody>
      </p:sp>
      <p:sp>
        <p:nvSpPr>
          <p:cNvPr id="3" name="Content Placeholder 2">
            <a:extLst>
              <a:ext uri="{FF2B5EF4-FFF2-40B4-BE49-F238E27FC236}">
                <a16:creationId xmlns:a16="http://schemas.microsoft.com/office/drawing/2014/main" id="{52918E6A-7889-E98A-0703-3F4FB3D74E91}"/>
              </a:ext>
            </a:extLst>
          </p:cNvPr>
          <p:cNvSpPr>
            <a:spLocks noGrp="1"/>
          </p:cNvSpPr>
          <p:nvPr>
            <p:ph idx="1"/>
          </p:nvPr>
        </p:nvSpPr>
        <p:spPr/>
        <p:txBody>
          <a:bodyPr/>
          <a:lstStyle/>
          <a:p>
            <a:r>
              <a:rPr lang="en-US" dirty="0"/>
              <a:t>Discuss with elderly loved one and family</a:t>
            </a:r>
          </a:p>
          <a:p>
            <a:r>
              <a:rPr lang="en-US" dirty="0"/>
              <a:t>The Conversation is multiple conversations</a:t>
            </a:r>
          </a:p>
          <a:p>
            <a:r>
              <a:rPr lang="en-US" dirty="0"/>
              <a:t>Would Adult Day Care benefit the elderly loved one and primary care giver(s)?</a:t>
            </a:r>
          </a:p>
          <a:p>
            <a:r>
              <a:rPr lang="en-US" dirty="0"/>
              <a:t>Discuss who will do what and when, the put it in writing</a:t>
            </a:r>
          </a:p>
          <a:p>
            <a:r>
              <a:rPr lang="en-US" dirty="0"/>
              <a:t>The strategy will likely need layers to adapt to the elderly loved one’s needs</a:t>
            </a:r>
          </a:p>
          <a:p>
            <a:endParaRPr lang="en-US" dirty="0"/>
          </a:p>
        </p:txBody>
      </p:sp>
    </p:spTree>
    <p:extLst>
      <p:ext uri="{BB962C8B-B14F-4D97-AF65-F5344CB8AC3E}">
        <p14:creationId xmlns:p14="http://schemas.microsoft.com/office/powerpoint/2010/main" val="3116437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9086E-6C42-E1B3-2573-DC9A33395CB1}"/>
              </a:ext>
            </a:extLst>
          </p:cNvPr>
          <p:cNvSpPr>
            <a:spLocks noGrp="1"/>
          </p:cNvSpPr>
          <p:nvPr>
            <p:ph type="title"/>
          </p:nvPr>
        </p:nvSpPr>
        <p:spPr/>
        <p:txBody>
          <a:bodyPr/>
          <a:lstStyle/>
          <a:p>
            <a:r>
              <a:rPr lang="en-US" dirty="0"/>
              <a:t>Transitioning to a Community</a:t>
            </a:r>
          </a:p>
        </p:txBody>
      </p:sp>
      <p:sp>
        <p:nvSpPr>
          <p:cNvPr id="3" name="Content Placeholder 2">
            <a:extLst>
              <a:ext uri="{FF2B5EF4-FFF2-40B4-BE49-F238E27FC236}">
                <a16:creationId xmlns:a16="http://schemas.microsoft.com/office/drawing/2014/main" id="{45826F69-568D-8E0E-372A-F622DA4BE4B1}"/>
              </a:ext>
            </a:extLst>
          </p:cNvPr>
          <p:cNvSpPr>
            <a:spLocks noGrp="1"/>
          </p:cNvSpPr>
          <p:nvPr>
            <p:ph idx="1"/>
          </p:nvPr>
        </p:nvSpPr>
        <p:spPr/>
        <p:txBody>
          <a:bodyPr/>
          <a:lstStyle/>
          <a:p>
            <a:r>
              <a:rPr lang="en-US" dirty="0"/>
              <a:t>Understand questions to ask</a:t>
            </a:r>
          </a:p>
          <a:p>
            <a:r>
              <a:rPr lang="en-US" dirty="0"/>
              <a:t>Get clarity regarding the answers</a:t>
            </a:r>
          </a:p>
          <a:p>
            <a:r>
              <a:rPr lang="en-US" dirty="0"/>
              <a:t>Active Interview vs. Passive Guided Tour</a:t>
            </a:r>
          </a:p>
          <a:p>
            <a:endParaRPr lang="en-US" dirty="0"/>
          </a:p>
        </p:txBody>
      </p:sp>
    </p:spTree>
    <p:extLst>
      <p:ext uri="{BB962C8B-B14F-4D97-AF65-F5344CB8AC3E}">
        <p14:creationId xmlns:p14="http://schemas.microsoft.com/office/powerpoint/2010/main" val="2053630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00FD-3FAF-76CA-58D7-D0E6C790F652}"/>
              </a:ext>
            </a:extLst>
          </p:cNvPr>
          <p:cNvSpPr>
            <a:spLocks noGrp="1"/>
          </p:cNvSpPr>
          <p:nvPr>
            <p:ph type="title"/>
          </p:nvPr>
        </p:nvSpPr>
        <p:spPr/>
        <p:txBody>
          <a:bodyPr/>
          <a:lstStyle/>
          <a:p>
            <a:r>
              <a:rPr lang="en-US" dirty="0"/>
              <a:t>Types of Communities</a:t>
            </a:r>
          </a:p>
        </p:txBody>
      </p:sp>
      <p:sp>
        <p:nvSpPr>
          <p:cNvPr id="3" name="Content Placeholder 2">
            <a:extLst>
              <a:ext uri="{FF2B5EF4-FFF2-40B4-BE49-F238E27FC236}">
                <a16:creationId xmlns:a16="http://schemas.microsoft.com/office/drawing/2014/main" id="{9C51CACD-CD51-B713-DD1C-3191130F5E37}"/>
              </a:ext>
            </a:extLst>
          </p:cNvPr>
          <p:cNvSpPr>
            <a:spLocks noGrp="1"/>
          </p:cNvSpPr>
          <p:nvPr>
            <p:ph idx="1"/>
          </p:nvPr>
        </p:nvSpPr>
        <p:spPr/>
        <p:txBody>
          <a:bodyPr/>
          <a:lstStyle/>
          <a:p>
            <a:r>
              <a:rPr lang="en-US" dirty="0"/>
              <a:t>Continuous Care Retirement Communities (CCRC)</a:t>
            </a:r>
          </a:p>
          <a:p>
            <a:r>
              <a:rPr lang="en-US" dirty="0"/>
              <a:t>Assisted Living Communities</a:t>
            </a:r>
          </a:p>
          <a:p>
            <a:r>
              <a:rPr lang="en-US" dirty="0"/>
              <a:t>Memory Care</a:t>
            </a:r>
          </a:p>
          <a:p>
            <a:r>
              <a:rPr lang="en-US" dirty="0"/>
              <a:t>ICU</a:t>
            </a:r>
          </a:p>
          <a:p>
            <a:r>
              <a:rPr lang="en-US" dirty="0"/>
              <a:t>Hospice</a:t>
            </a:r>
          </a:p>
          <a:p>
            <a:pPr marL="0" indent="0">
              <a:buNone/>
            </a:pPr>
            <a:endParaRPr lang="en-US" dirty="0"/>
          </a:p>
        </p:txBody>
      </p:sp>
    </p:spTree>
    <p:extLst>
      <p:ext uri="{BB962C8B-B14F-4D97-AF65-F5344CB8AC3E}">
        <p14:creationId xmlns:p14="http://schemas.microsoft.com/office/powerpoint/2010/main" val="297995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C18D-DE30-77E4-4D94-B1EB449C2F6A}"/>
              </a:ext>
            </a:extLst>
          </p:cNvPr>
          <p:cNvSpPr>
            <a:spLocks noGrp="1"/>
          </p:cNvSpPr>
          <p:nvPr>
            <p:ph type="title"/>
          </p:nvPr>
        </p:nvSpPr>
        <p:spPr/>
        <p:txBody>
          <a:bodyPr/>
          <a:lstStyle/>
          <a:p>
            <a:r>
              <a:rPr lang="en-US" dirty="0"/>
              <a:t>Family/Support Team Discussions</a:t>
            </a:r>
          </a:p>
        </p:txBody>
      </p:sp>
      <p:sp>
        <p:nvSpPr>
          <p:cNvPr id="3" name="Content Placeholder 2">
            <a:extLst>
              <a:ext uri="{FF2B5EF4-FFF2-40B4-BE49-F238E27FC236}">
                <a16:creationId xmlns:a16="http://schemas.microsoft.com/office/drawing/2014/main" id="{05B8B042-AA9C-426A-9E3D-3837E23EFE62}"/>
              </a:ext>
            </a:extLst>
          </p:cNvPr>
          <p:cNvSpPr>
            <a:spLocks noGrp="1"/>
          </p:cNvSpPr>
          <p:nvPr>
            <p:ph idx="1"/>
          </p:nvPr>
        </p:nvSpPr>
        <p:spPr/>
        <p:txBody>
          <a:bodyPr>
            <a:normAutofit fontScale="92500" lnSpcReduction="10000"/>
          </a:bodyPr>
          <a:lstStyle/>
          <a:p>
            <a:r>
              <a:rPr lang="en-US" dirty="0"/>
              <a:t>What does the loved elder want?</a:t>
            </a:r>
          </a:p>
          <a:p>
            <a:r>
              <a:rPr lang="en-US" dirty="0"/>
              <a:t>What support is needed?</a:t>
            </a:r>
          </a:p>
          <a:p>
            <a:r>
              <a:rPr lang="en-US" dirty="0"/>
              <a:t>Who will provide it?</a:t>
            </a:r>
          </a:p>
          <a:p>
            <a:r>
              <a:rPr lang="en-US" dirty="0"/>
              <a:t>Covering Cost</a:t>
            </a:r>
          </a:p>
          <a:p>
            <a:pPr lvl="1"/>
            <a:r>
              <a:rPr lang="en-US" dirty="0"/>
              <a:t>Self-Insure</a:t>
            </a:r>
          </a:p>
          <a:p>
            <a:pPr lvl="1"/>
            <a:r>
              <a:rPr lang="en-US" dirty="0" err="1"/>
              <a:t>LTCi</a:t>
            </a:r>
            <a:endParaRPr lang="en-US" dirty="0"/>
          </a:p>
          <a:p>
            <a:pPr lvl="1"/>
            <a:r>
              <a:rPr lang="en-US" dirty="0"/>
              <a:t>Insurance Riders </a:t>
            </a:r>
          </a:p>
          <a:p>
            <a:pPr lvl="2"/>
            <a:r>
              <a:rPr lang="en-US" dirty="0"/>
              <a:t>Annuities</a:t>
            </a:r>
          </a:p>
          <a:p>
            <a:pPr lvl="2"/>
            <a:r>
              <a:rPr lang="en-US" dirty="0"/>
              <a:t>Life Insurance</a:t>
            </a:r>
          </a:p>
          <a:p>
            <a:endParaRPr lang="en-US" dirty="0"/>
          </a:p>
          <a:p>
            <a:r>
              <a:rPr lang="en-US" dirty="0"/>
              <a:t>Put It in Writing</a:t>
            </a:r>
          </a:p>
          <a:p>
            <a:endParaRPr lang="en-US" dirty="0"/>
          </a:p>
        </p:txBody>
      </p:sp>
    </p:spTree>
    <p:extLst>
      <p:ext uri="{BB962C8B-B14F-4D97-AF65-F5344CB8AC3E}">
        <p14:creationId xmlns:p14="http://schemas.microsoft.com/office/powerpoint/2010/main" val="31167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75C60-9115-7E14-5AE5-DAF83EA371AD}"/>
              </a:ext>
            </a:extLst>
          </p:cNvPr>
          <p:cNvSpPr>
            <a:spLocks noGrp="1"/>
          </p:cNvSpPr>
          <p:nvPr>
            <p:ph type="title"/>
          </p:nvPr>
        </p:nvSpPr>
        <p:spPr/>
        <p:txBody>
          <a:bodyPr/>
          <a:lstStyle/>
          <a:p>
            <a:r>
              <a:rPr lang="en-US" dirty="0"/>
              <a:t>Facilitate &amp; Document</a:t>
            </a:r>
          </a:p>
        </p:txBody>
      </p:sp>
      <p:sp>
        <p:nvSpPr>
          <p:cNvPr id="3" name="Content Placeholder 2">
            <a:extLst>
              <a:ext uri="{FF2B5EF4-FFF2-40B4-BE49-F238E27FC236}">
                <a16:creationId xmlns:a16="http://schemas.microsoft.com/office/drawing/2014/main" id="{0274418B-1930-F181-08C1-03DD2AA241A6}"/>
              </a:ext>
            </a:extLst>
          </p:cNvPr>
          <p:cNvSpPr>
            <a:spLocks noGrp="1"/>
          </p:cNvSpPr>
          <p:nvPr>
            <p:ph idx="1"/>
          </p:nvPr>
        </p:nvSpPr>
        <p:spPr/>
        <p:txBody>
          <a:bodyPr/>
          <a:lstStyle/>
          <a:p>
            <a:r>
              <a:rPr lang="en-US" dirty="0">
                <a:latin typeface="Segoe UI" panose="020B0502040204020203" pitchFamily="34" charset="0"/>
                <a:cs typeface="Segoe UI" panose="020B0502040204020203" pitchFamily="34" charset="0"/>
              </a:rPr>
              <a:t>Create an agenda </a:t>
            </a:r>
          </a:p>
          <a:p>
            <a:r>
              <a:rPr lang="en-US" dirty="0">
                <a:latin typeface="Segoe UI" panose="020B0502040204020203" pitchFamily="34" charset="0"/>
                <a:cs typeface="Segoe UI" panose="020B0502040204020203" pitchFamily="34" charset="0"/>
              </a:rPr>
              <a:t>Utilize a professional facilitator/planner if needed</a:t>
            </a:r>
          </a:p>
          <a:p>
            <a:r>
              <a:rPr lang="en-US" dirty="0">
                <a:latin typeface="Segoe UI" panose="020B0502040204020203" pitchFamily="34" charset="0"/>
                <a:cs typeface="Segoe UI" panose="020B0502040204020203" pitchFamily="34" charset="0"/>
              </a:rPr>
              <a:t>Expect to have multiple conversations</a:t>
            </a:r>
          </a:p>
          <a:p>
            <a:r>
              <a:rPr lang="en-US" dirty="0">
                <a:latin typeface="Segoe UI" panose="020B0502040204020203" pitchFamily="34" charset="0"/>
                <a:cs typeface="Segoe UI" panose="020B0502040204020203" pitchFamily="34" charset="0"/>
              </a:rPr>
              <a:t>Share notes with the meeting participants</a:t>
            </a:r>
          </a:p>
          <a:p>
            <a:r>
              <a:rPr lang="en-US" dirty="0">
                <a:latin typeface="Segoe UI" panose="020B0502040204020203" pitchFamily="34" charset="0"/>
                <a:cs typeface="Segoe UI" panose="020B0502040204020203" pitchFamily="34" charset="0"/>
              </a:rPr>
              <a:t>Legal vs. Declarative Paperwork</a:t>
            </a:r>
          </a:p>
        </p:txBody>
      </p:sp>
    </p:spTree>
    <p:extLst>
      <p:ext uri="{BB962C8B-B14F-4D97-AF65-F5344CB8AC3E}">
        <p14:creationId xmlns:p14="http://schemas.microsoft.com/office/powerpoint/2010/main" val="3417361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B0F895D4-38BD-2756-23EE-64BB99F9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79" y="1743075"/>
            <a:ext cx="7699635" cy="2801114"/>
          </a:xfrm>
          <a:prstGeom prst="rect">
            <a:avLst/>
          </a:prstGeom>
        </p:spPr>
      </p:pic>
      <p:sp>
        <p:nvSpPr>
          <p:cNvPr id="4" name="TextBox 3">
            <a:extLst>
              <a:ext uri="{FF2B5EF4-FFF2-40B4-BE49-F238E27FC236}">
                <a16:creationId xmlns:a16="http://schemas.microsoft.com/office/drawing/2014/main" id="{536B6CDD-8198-B388-3E7D-1E4131E06209}"/>
              </a:ext>
            </a:extLst>
          </p:cNvPr>
          <p:cNvSpPr txBox="1"/>
          <p:nvPr/>
        </p:nvSpPr>
        <p:spPr>
          <a:xfrm>
            <a:off x="1750336" y="5151422"/>
            <a:ext cx="8691327" cy="307777"/>
          </a:xfrm>
          <a:prstGeom prst="rect">
            <a:avLst/>
          </a:prstGeom>
          <a:noFill/>
        </p:spPr>
        <p:txBody>
          <a:bodyPr wrap="square" rtlCol="0">
            <a:spAutoFit/>
          </a:bodyPr>
          <a:lstStyle/>
          <a:p>
            <a:pPr algn="ctr"/>
            <a:r>
              <a:rPr lang="en-US" sz="1400" dirty="0">
                <a:solidFill>
                  <a:schemeClr val="bg1"/>
                </a:solidFill>
              </a:rPr>
              <a:t>Advisory services offered through Level Four Advisory Services, LLC, an SEC-registered investment adviser.</a:t>
            </a:r>
          </a:p>
        </p:txBody>
      </p:sp>
    </p:spTree>
    <p:extLst>
      <p:ext uri="{BB962C8B-B14F-4D97-AF65-F5344CB8AC3E}">
        <p14:creationId xmlns:p14="http://schemas.microsoft.com/office/powerpoint/2010/main" val="3613235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183</TotalTime>
  <Words>224</Words>
  <Application>Microsoft Office PowerPoint</Application>
  <PresentationFormat>Widescreen</PresentationFormat>
  <Paragraphs>56</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Aptos</vt:lpstr>
      <vt:lpstr>Arial</vt:lpstr>
      <vt:lpstr>Arial Narrow</vt:lpstr>
      <vt:lpstr>Avenir Next LT Pro Demi</vt:lpstr>
      <vt:lpstr>AvenirBook</vt:lpstr>
      <vt:lpstr>Segoe UI</vt:lpstr>
      <vt:lpstr>Trade Gothic LT Std Extended</vt:lpstr>
      <vt:lpstr>Office Theme</vt:lpstr>
      <vt:lpstr>Wealth Building Class</vt:lpstr>
      <vt:lpstr>Scope of Care</vt:lpstr>
      <vt:lpstr>Aging in Place</vt:lpstr>
      <vt:lpstr>Transitioning to a Community</vt:lpstr>
      <vt:lpstr>Types of Communities</vt:lpstr>
      <vt:lpstr>Family/Support Team Discussions</vt:lpstr>
      <vt:lpstr>Facilitate &amp; Document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Ezra Nguyen</dc:creator>
  <cp:lastModifiedBy>Ezra Nguyen</cp:lastModifiedBy>
  <cp:revision>14</cp:revision>
  <dcterms:created xsi:type="dcterms:W3CDTF">2024-11-22T19:39:48Z</dcterms:created>
  <dcterms:modified xsi:type="dcterms:W3CDTF">2025-09-18T21:01:54Z</dcterms:modified>
</cp:coreProperties>
</file>