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66" r:id="rId5"/>
    <p:sldId id="267" r:id="rId6"/>
    <p:sldId id="268" r:id="rId7"/>
    <p:sldId id="269" r:id="rId8"/>
    <p:sldId id="271" r:id="rId9"/>
    <p:sldId id="272"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B987-E9F7-A84C-40EB-AF326E2FECE7}"/>
              </a:ext>
            </a:extLst>
          </p:cNvPr>
          <p:cNvSpPr>
            <a:spLocks noGrp="1"/>
          </p:cNvSpPr>
          <p:nvPr>
            <p:ph type="ctrTitle"/>
          </p:nvPr>
        </p:nvSpPr>
        <p:spPr>
          <a:xfrm>
            <a:off x="838200" y="3071235"/>
            <a:ext cx="9144000" cy="2387600"/>
          </a:xfrm>
        </p:spPr>
        <p:txBody>
          <a:bodyPr anchor="b"/>
          <a:lstStyle>
            <a:lvl1pPr algn="l">
              <a:defRPr sz="6000">
                <a:solidFill>
                  <a:srgbClr val="E8A415"/>
                </a:solidFill>
                <a:latin typeface="Trade Gothic LT Std Extended" panose="00000505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98C38F5-9E43-62BC-A3C8-B8E79D93CDAD}"/>
              </a:ext>
            </a:extLst>
          </p:cNvPr>
          <p:cNvSpPr>
            <a:spLocks noGrp="1"/>
          </p:cNvSpPr>
          <p:nvPr>
            <p:ph type="subTitle" idx="1"/>
          </p:nvPr>
        </p:nvSpPr>
        <p:spPr>
          <a:xfrm>
            <a:off x="838200" y="5541816"/>
            <a:ext cx="9144000" cy="953655"/>
          </a:xfrm>
        </p:spPr>
        <p:txBody>
          <a:bodyPr/>
          <a:lstStyle>
            <a:lvl1pPr marL="0" indent="0" algn="l">
              <a:buNone/>
              <a:defRPr sz="2400">
                <a:solidFill>
                  <a:schemeClr val="bg1"/>
                </a:solidFill>
                <a:latin typeface="Avenir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BA2BA7B-4232-1F7E-2DFA-0E6697791CE1}"/>
              </a:ext>
            </a:extLst>
          </p:cNvPr>
          <p:cNvSpPr/>
          <p:nvPr userDrawn="1"/>
        </p:nvSpPr>
        <p:spPr>
          <a:xfrm rot="634222">
            <a:off x="11768596" y="186001"/>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4E74AD-24CC-2D8C-F011-CBFDE31DBEE1}"/>
              </a:ext>
            </a:extLst>
          </p:cNvPr>
          <p:cNvSpPr/>
          <p:nvPr userDrawn="1"/>
        </p:nvSpPr>
        <p:spPr>
          <a:xfrm rot="21374414">
            <a:off x="11597210" y="-141804"/>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4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1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BB75FB-5C8E-FF5F-B967-A771A0475B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11" y="5908357"/>
            <a:ext cx="885825" cy="619125"/>
          </a:xfrm>
          <a:prstGeom prst="rect">
            <a:avLst/>
          </a:prstGeom>
        </p:spPr>
      </p:pic>
    </p:spTree>
    <p:extLst>
      <p:ext uri="{BB962C8B-B14F-4D97-AF65-F5344CB8AC3E}">
        <p14:creationId xmlns:p14="http://schemas.microsoft.com/office/powerpoint/2010/main" val="179959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040C-3793-B8E7-6C7D-E2A43FCE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E2C9-5880-254A-D669-AA4BFF219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EA58F-A58C-B9F7-F1CD-13BD2F467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C160A-31A4-4D2A-AED2-980989AFF6BE}"/>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D0836A1A-3260-C95D-8BA6-71A0D835A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4920B-C94C-0D1B-12B0-D7945BB11CCE}"/>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39225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9133-3D60-68C2-9D1B-57DE9C56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ABF16-40CF-0E85-A033-A0839ACB3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59815-DDE4-24AA-C01C-A2626275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C4B74-9A05-3805-4298-76D594F6DF08}"/>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4417DDD7-BE56-1014-6F93-BA8717206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F01EA-1142-F554-B6FF-7206A0F0D95A}"/>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9958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2E56-B6E3-4BFA-5B29-7A73085EC4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3B18E-7A7F-B204-71FF-2FCC78456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660B-EBB5-2CF9-A3FF-913B69C21F12}"/>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B6E5BF23-59CF-F3F8-A152-820610D42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107D-F2BE-C543-DB6D-EF9BBDD26AE2}"/>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1973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A31D3-3550-728C-F4D5-64CADFC04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F3731-7E5C-E40F-AF4E-960A02CAC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D4723-AC75-4EED-4FB6-963110F1A1C1}"/>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65C1321A-3307-9E09-1ADE-97AB3020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D98C-7138-089F-8A38-90EB680E6EC3}"/>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123137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426-F453-715E-635A-849726C8A20B}"/>
              </a:ext>
            </a:extLst>
          </p:cNvPr>
          <p:cNvSpPr>
            <a:spLocks noGrp="1"/>
          </p:cNvSpPr>
          <p:nvPr>
            <p:ph type="title"/>
          </p:nvPr>
        </p:nvSpPr>
        <p:spPr>
          <a:xfrm>
            <a:off x="1358780" y="365125"/>
            <a:ext cx="9995019" cy="1325563"/>
          </a:xfrm>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421180-4936-4939-8440-C8AA20AB82E5}"/>
              </a:ext>
            </a:extLst>
          </p:cNvPr>
          <p:cNvSpPr>
            <a:spLocks noGrp="1"/>
          </p:cNvSpPr>
          <p:nvPr>
            <p:ph idx="1"/>
          </p:nvPr>
        </p:nvSpPr>
        <p:spPr>
          <a:xfrm>
            <a:off x="1358780" y="1825625"/>
            <a:ext cx="9995019"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9260C5-48F3-CD45-4211-D08D41CAD918}"/>
              </a:ext>
            </a:extLst>
          </p:cNvPr>
          <p:cNvSpPr/>
          <p:nvPr userDrawn="1"/>
        </p:nvSpPr>
        <p:spPr>
          <a:xfrm>
            <a:off x="-111095" y="-76912"/>
            <a:ext cx="1051132" cy="70844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5648-9DAD-A74B-A144-CBCC84EFB0BD}"/>
              </a:ext>
            </a:extLst>
          </p:cNvPr>
          <p:cNvSpPr>
            <a:spLocks noGrp="1"/>
          </p:cNvSpPr>
          <p:nvPr>
            <p:ph type="title"/>
          </p:nvPr>
        </p:nvSpPr>
        <p:spPr>
          <a:xfrm>
            <a:off x="2496993" y="2240251"/>
            <a:ext cx="7185314" cy="1500187"/>
          </a:xfrm>
        </p:spPr>
        <p:txBody>
          <a:bodyPr anchor="b">
            <a:normAutofit/>
          </a:bodyPr>
          <a:lstStyle>
            <a:lvl1pPr algn="ctr">
              <a:defRPr sz="4000">
                <a:solidFill>
                  <a:schemeClr val="bg1"/>
                </a:solidFill>
                <a:latin typeface="Trade Gothic LT Std Extended" panose="00000505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21270A6-41FC-6257-F295-1B345BA9C835}"/>
              </a:ext>
            </a:extLst>
          </p:cNvPr>
          <p:cNvSpPr>
            <a:spLocks noGrp="1"/>
          </p:cNvSpPr>
          <p:nvPr>
            <p:ph type="body" idx="1"/>
          </p:nvPr>
        </p:nvSpPr>
        <p:spPr>
          <a:xfrm>
            <a:off x="2995468" y="3964276"/>
            <a:ext cx="6188364" cy="1185862"/>
          </a:xfrm>
        </p:spPr>
        <p:txBody>
          <a:bodyPr/>
          <a:lstStyle>
            <a:lvl1pPr marL="0" indent="0" algn="ctr">
              <a:buNone/>
              <a:defRPr sz="2400">
                <a:solidFill>
                  <a:schemeClr val="bg1">
                    <a:lumMod val="65000"/>
                  </a:schemeClr>
                </a:solidFill>
                <a:latin typeface="AvenirBook" panose="02000503020000020003"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78EB5CF6-5A15-D0BE-2FBE-767704872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2016412"/>
            <a:ext cx="354157" cy="1947864"/>
          </a:xfrm>
          <a:prstGeom prst="rect">
            <a:avLst/>
          </a:prstGeom>
        </p:spPr>
      </p:pic>
      <p:pic>
        <p:nvPicPr>
          <p:cNvPr id="9" name="Graphic 8">
            <a:extLst>
              <a:ext uri="{FF2B5EF4-FFF2-40B4-BE49-F238E27FC236}">
                <a16:creationId xmlns:a16="http://schemas.microsoft.com/office/drawing/2014/main" id="{D7135DFA-8DC2-B17A-B7D8-F2F646CEB9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615343" y="2016412"/>
            <a:ext cx="354157" cy="1947864"/>
          </a:xfrm>
          <a:prstGeom prst="rect">
            <a:avLst/>
          </a:prstGeom>
        </p:spPr>
      </p:pic>
    </p:spTree>
    <p:extLst>
      <p:ext uri="{BB962C8B-B14F-4D97-AF65-F5344CB8AC3E}">
        <p14:creationId xmlns:p14="http://schemas.microsoft.com/office/powerpoint/2010/main" val="332189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8E21-8536-2F74-75FB-6AC31A2588A2}"/>
              </a:ext>
            </a:extLst>
          </p:cNvPr>
          <p:cNvSpPr>
            <a:spLocks noGrp="1"/>
          </p:cNvSpPr>
          <p:nvPr>
            <p:ph type="title"/>
          </p:nvPr>
        </p:nvSpPr>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7CB495-EA68-492F-8A5D-D2627A4BA459}"/>
              </a:ext>
            </a:extLst>
          </p:cNvPr>
          <p:cNvSpPr>
            <a:spLocks noGrp="1"/>
          </p:cNvSpPr>
          <p:nvPr>
            <p:ph sz="half" idx="1"/>
          </p:nvPr>
        </p:nvSpPr>
        <p:spPr>
          <a:xfrm>
            <a:off x="838200"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94A5466-2CF4-FDC6-9E34-32849E232E51}"/>
              </a:ext>
            </a:extLst>
          </p:cNvPr>
          <p:cNvSpPr/>
          <p:nvPr userDrawn="1"/>
        </p:nvSpPr>
        <p:spPr>
          <a:xfrm rot="634222">
            <a:off x="121541" y="-1827572"/>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938C85-352C-4E78-AE0C-957C006CC873}"/>
              </a:ext>
            </a:extLst>
          </p:cNvPr>
          <p:cNvSpPr/>
          <p:nvPr userDrawn="1"/>
        </p:nvSpPr>
        <p:spPr>
          <a:xfrm rot="21374414">
            <a:off x="384274" y="-247700"/>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B619395-1761-9952-6A82-0F75C02F9B8B}"/>
              </a:ext>
            </a:extLst>
          </p:cNvPr>
          <p:cNvSpPr>
            <a:spLocks noGrp="1"/>
          </p:cNvSpPr>
          <p:nvPr>
            <p:ph sz="half" idx="10"/>
          </p:nvPr>
        </p:nvSpPr>
        <p:spPr>
          <a:xfrm>
            <a:off x="6534684"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19AE72D-8024-3DC6-6F47-8C798BDC061A}"/>
              </a:ext>
            </a:extLst>
          </p:cNvPr>
          <p:cNvCxnSpPr/>
          <p:nvPr userDrawn="1"/>
        </p:nvCxnSpPr>
        <p:spPr>
          <a:xfrm>
            <a:off x="6096000" y="2512464"/>
            <a:ext cx="0" cy="30357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9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11" name="Picture 10" descr="A black and white image of a canyon&#10;&#10;Description automatically generated">
            <a:extLst>
              <a:ext uri="{FF2B5EF4-FFF2-40B4-BE49-F238E27FC236}">
                <a16:creationId xmlns:a16="http://schemas.microsoft.com/office/drawing/2014/main" id="{8B637544-C251-3C38-0DCA-1FAE22160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83383"/>
            <a:ext cx="8294255" cy="12441383"/>
          </a:xfrm>
          <a:prstGeom prst="rect">
            <a:avLst/>
          </a:prstGeom>
        </p:spPr>
      </p:pic>
      <p:sp>
        <p:nvSpPr>
          <p:cNvPr id="13" name="Picture Placeholder 12">
            <a:extLst>
              <a:ext uri="{FF2B5EF4-FFF2-40B4-BE49-F238E27FC236}">
                <a16:creationId xmlns:a16="http://schemas.microsoft.com/office/drawing/2014/main" id="{0B07EE33-C897-39EA-F655-E8BE80B0DDA8}"/>
              </a:ext>
            </a:extLst>
          </p:cNvPr>
          <p:cNvSpPr>
            <a:spLocks noGrp="1"/>
          </p:cNvSpPr>
          <p:nvPr>
            <p:ph type="pic" sz="quarter" idx="10"/>
          </p:nvPr>
        </p:nvSpPr>
        <p:spPr>
          <a:xfrm>
            <a:off x="9088004" y="2018738"/>
            <a:ext cx="2346325" cy="2143125"/>
          </a:xfrm>
          <a:prstGeom prst="ellipse">
            <a:avLst/>
          </a:prstGeom>
        </p:spPr>
        <p:txBody>
          <a:bodyPr/>
          <a:lstStyle>
            <a:lvl1pPr marL="0" indent="0" algn="ctr">
              <a:buNone/>
              <a:defRPr/>
            </a:lvl1pPr>
          </a:lstStyle>
          <a:p>
            <a:endParaRPr lang="en-US"/>
          </a:p>
        </p:txBody>
      </p:sp>
      <p:sp>
        <p:nvSpPr>
          <p:cNvPr id="16" name="TextBox 15">
            <a:extLst>
              <a:ext uri="{FF2B5EF4-FFF2-40B4-BE49-F238E27FC236}">
                <a16:creationId xmlns:a16="http://schemas.microsoft.com/office/drawing/2014/main" id="{0ED17045-1D35-5C6C-2F4C-BC6B7455D813}"/>
              </a:ext>
            </a:extLst>
          </p:cNvPr>
          <p:cNvSpPr txBox="1"/>
          <p:nvPr userDrawn="1"/>
        </p:nvSpPr>
        <p:spPr>
          <a:xfrm>
            <a:off x="2974109" y="5474855"/>
            <a:ext cx="495069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dirty="0">
                <a:solidFill>
                  <a:srgbClr val="E8A415"/>
                </a:solidFill>
                <a:latin typeface="Trade Gothic LT Std Extended" panose="00000505000000000000" pitchFamily="50" charset="0"/>
              </a:rPr>
              <a:t>PRESENTER</a:t>
            </a:r>
            <a:endParaRPr lang="en-US" sz="4800" dirty="0">
              <a:solidFill>
                <a:srgbClr val="E8A415"/>
              </a:solidFill>
            </a:endParaRPr>
          </a:p>
        </p:txBody>
      </p:sp>
      <p:sp>
        <p:nvSpPr>
          <p:cNvPr id="17" name="TextBox 16">
            <a:extLst>
              <a:ext uri="{FF2B5EF4-FFF2-40B4-BE49-F238E27FC236}">
                <a16:creationId xmlns:a16="http://schemas.microsoft.com/office/drawing/2014/main" id="{DFD6AF05-86E8-817A-8A12-6B827E2C4A36}"/>
              </a:ext>
            </a:extLst>
          </p:cNvPr>
          <p:cNvSpPr txBox="1"/>
          <p:nvPr userDrawn="1"/>
        </p:nvSpPr>
        <p:spPr>
          <a:xfrm>
            <a:off x="2974109" y="5052017"/>
            <a:ext cx="495069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venirBook" panose="02000503020000020003" pitchFamily="2" charset="0"/>
              </a:rPr>
              <a:t>Today’s</a:t>
            </a:r>
          </a:p>
        </p:txBody>
      </p:sp>
      <p:sp>
        <p:nvSpPr>
          <p:cNvPr id="19" name="Text Placeholder 18">
            <a:extLst>
              <a:ext uri="{FF2B5EF4-FFF2-40B4-BE49-F238E27FC236}">
                <a16:creationId xmlns:a16="http://schemas.microsoft.com/office/drawing/2014/main" id="{54F1320C-5B7B-F7F9-F1F3-5FD762BBD32F}"/>
              </a:ext>
            </a:extLst>
          </p:cNvPr>
          <p:cNvSpPr>
            <a:spLocks noGrp="1"/>
          </p:cNvSpPr>
          <p:nvPr>
            <p:ph type="body" sz="quarter" idx="11"/>
          </p:nvPr>
        </p:nvSpPr>
        <p:spPr>
          <a:xfrm>
            <a:off x="9088438" y="4262742"/>
            <a:ext cx="2346325" cy="341889"/>
          </a:xfrm>
        </p:spPr>
        <p:txBody>
          <a:bodyPr>
            <a:normAutofit/>
          </a:bodyPr>
          <a:lstStyle>
            <a:lvl1pPr marL="0" indent="0" algn="ctr">
              <a:buNone/>
              <a:defRPr sz="1600" b="0">
                <a:latin typeface="Avenir Next LT Pro Demi" panose="020B0704020202020204" pitchFamily="34" charset="0"/>
              </a:defRPr>
            </a:lvl1pPr>
          </a:lstStyle>
          <a:p>
            <a:pPr lvl="0"/>
            <a:endParaRPr lang="en-US" dirty="0"/>
          </a:p>
        </p:txBody>
      </p:sp>
      <p:sp>
        <p:nvSpPr>
          <p:cNvPr id="20" name="Text Placeholder 18">
            <a:extLst>
              <a:ext uri="{FF2B5EF4-FFF2-40B4-BE49-F238E27FC236}">
                <a16:creationId xmlns:a16="http://schemas.microsoft.com/office/drawing/2014/main" id="{FC152457-41E3-DC28-064D-1CF7C748C778}"/>
              </a:ext>
            </a:extLst>
          </p:cNvPr>
          <p:cNvSpPr>
            <a:spLocks noGrp="1"/>
          </p:cNvSpPr>
          <p:nvPr>
            <p:ph type="body" sz="quarter" idx="12"/>
          </p:nvPr>
        </p:nvSpPr>
        <p:spPr>
          <a:xfrm>
            <a:off x="9088003" y="4710128"/>
            <a:ext cx="2346325" cy="341889"/>
          </a:xfrm>
        </p:spPr>
        <p:txBody>
          <a:bodyPr>
            <a:normAutofit/>
          </a:bodyPr>
          <a:lstStyle>
            <a:lvl1pPr marL="0" indent="0" algn="ctr">
              <a:buNone/>
              <a:defRPr sz="1200" b="0" i="1">
                <a:solidFill>
                  <a:srgbClr val="E8A415"/>
                </a:solidFill>
                <a:latin typeface="AvenirBook" panose="02000503020000020003" pitchFamily="2" charset="0"/>
              </a:defRPr>
            </a:lvl1pPr>
          </a:lstStyle>
          <a:p>
            <a:pPr lvl="0"/>
            <a:endParaRPr lang="en-US" dirty="0"/>
          </a:p>
        </p:txBody>
      </p:sp>
      <p:sp>
        <p:nvSpPr>
          <p:cNvPr id="21" name="Rectangle 20">
            <a:extLst>
              <a:ext uri="{FF2B5EF4-FFF2-40B4-BE49-F238E27FC236}">
                <a16:creationId xmlns:a16="http://schemas.microsoft.com/office/drawing/2014/main" id="{F5DD8EEF-6E74-D824-1DA2-3F1B261EAB7E}"/>
              </a:ext>
            </a:extLst>
          </p:cNvPr>
          <p:cNvSpPr/>
          <p:nvPr userDrawn="1"/>
        </p:nvSpPr>
        <p:spPr>
          <a:xfrm rot="2555045">
            <a:off x="2074078" y="-2060467"/>
            <a:ext cx="243871" cy="8572605"/>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49597D-C42E-F943-95E5-78A4654BA002}"/>
              </a:ext>
            </a:extLst>
          </p:cNvPr>
          <p:cNvSpPr/>
          <p:nvPr userDrawn="1"/>
        </p:nvSpPr>
        <p:spPr>
          <a:xfrm rot="1410900">
            <a:off x="1691240" y="-1405013"/>
            <a:ext cx="110299" cy="9007567"/>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2718461"/>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333275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3332751"/>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3776100"/>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377610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190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with Headshot">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852317"/>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259CF650-8249-4D6A-4824-EF4216827B5B}"/>
              </a:ext>
            </a:extLst>
          </p:cNvPr>
          <p:cNvSpPr>
            <a:spLocks noGrp="1"/>
          </p:cNvSpPr>
          <p:nvPr>
            <p:ph type="pic" sz="quarter" idx="12"/>
          </p:nvPr>
        </p:nvSpPr>
        <p:spPr>
          <a:xfrm>
            <a:off x="5103811" y="1696962"/>
            <a:ext cx="1984375" cy="1984375"/>
          </a:xfrm>
        </p:spPr>
        <p:txBody>
          <a:bodyPr/>
          <a:lstStyle/>
          <a:p>
            <a:endParaRPr lang="en-US"/>
          </a:p>
        </p:txBody>
      </p:sp>
    </p:spTree>
    <p:extLst>
      <p:ext uri="{BB962C8B-B14F-4D97-AF65-F5344CB8AC3E}">
        <p14:creationId xmlns:p14="http://schemas.microsoft.com/office/powerpoint/2010/main" val="304445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6CE13959-E251-64A7-650A-639B68183BC2}"/>
              </a:ext>
            </a:extLst>
          </p:cNvPr>
          <p:cNvSpPr>
            <a:spLocks noGrp="1"/>
          </p:cNvSpPr>
          <p:nvPr>
            <p:ph type="body" sz="quarter" idx="12"/>
          </p:nvPr>
        </p:nvSpPr>
        <p:spPr>
          <a:xfrm>
            <a:off x="3092449" y="1823452"/>
            <a:ext cx="6007100" cy="2027238"/>
          </a:xfrm>
        </p:spPr>
        <p:txBody>
          <a:bodyPr>
            <a:normAutofit/>
          </a:bodyPr>
          <a:lstStyle>
            <a:lvl1pPr marL="0" indent="0" algn="ctr">
              <a:buNone/>
              <a:defRPr sz="3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6253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No Contacts">
    <p:spTree>
      <p:nvGrpSpPr>
        <p:cNvPr id="1" name=""/>
        <p:cNvGrpSpPr/>
        <p:nvPr/>
      </p:nvGrpSpPr>
      <p:grpSpPr>
        <a:xfrm>
          <a:off x="0" y="0"/>
          <a:ext cx="0" cy="0"/>
          <a:chOff x="0" y="0"/>
          <a:chExt cx="0" cy="0"/>
        </a:xfrm>
      </p:grpSpPr>
      <p:pic>
        <p:nvPicPr>
          <p:cNvPr id="5" name="Picture 4" descr="A black background with waves&#10;&#10;Description automatically generated">
            <a:extLst>
              <a:ext uri="{FF2B5EF4-FFF2-40B4-BE49-F238E27FC236}">
                <a16:creationId xmlns:a16="http://schemas.microsoft.com/office/drawing/2014/main" id="{6DEC027E-4FA8-B0AB-7AC7-C971C832A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508086"/>
            <a:ext cx="6733309" cy="707886"/>
          </a:xfrm>
          <a:prstGeom prst="rect">
            <a:avLst/>
          </a:prstGeom>
          <a:noFill/>
        </p:spPr>
        <p:txBody>
          <a:bodyPr wrap="square" rtlCol="0">
            <a:spAutoFit/>
          </a:bodyPr>
          <a:lstStyle/>
          <a:p>
            <a:pPr algn="ctr"/>
            <a:r>
              <a:rPr lang="en-US" sz="4000" dirty="0">
                <a:solidFill>
                  <a:schemeClr val="bg1"/>
                </a:solidFill>
                <a:latin typeface="Trade Gothic LT Std Extended" panose="00000505000000000000" pitchFamily="50" charset="0"/>
              </a:rPr>
              <a:t>Thank You</a:t>
            </a:r>
          </a:p>
        </p:txBody>
      </p:sp>
      <p:pic>
        <p:nvPicPr>
          <p:cNvPr id="2" name="Graphic 1">
            <a:extLst>
              <a:ext uri="{FF2B5EF4-FFF2-40B4-BE49-F238E27FC236}">
                <a16:creationId xmlns:a16="http://schemas.microsoft.com/office/drawing/2014/main" id="{9980AA0B-C3F0-6060-3756-1045D60A48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0201" y="3340678"/>
            <a:ext cx="241432" cy="1096966"/>
          </a:xfrm>
          <a:prstGeom prst="rect">
            <a:avLst/>
          </a:prstGeom>
        </p:spPr>
      </p:pic>
      <p:pic>
        <p:nvPicPr>
          <p:cNvPr id="3" name="Graphic 2">
            <a:extLst>
              <a:ext uri="{FF2B5EF4-FFF2-40B4-BE49-F238E27FC236}">
                <a16:creationId xmlns:a16="http://schemas.microsoft.com/office/drawing/2014/main" id="{522DA66C-4EE2-8698-FE22-41AACB3236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810369" y="3340678"/>
            <a:ext cx="241432" cy="1096966"/>
          </a:xfrm>
          <a:prstGeom prst="rect">
            <a:avLst/>
          </a:prstGeom>
        </p:spPr>
      </p:pic>
      <p:pic>
        <p:nvPicPr>
          <p:cNvPr id="4" name="Graphic 3">
            <a:extLst>
              <a:ext uri="{FF2B5EF4-FFF2-40B4-BE49-F238E27FC236}">
                <a16:creationId xmlns:a16="http://schemas.microsoft.com/office/drawing/2014/main" id="{02684BF0-23AC-03E2-8170-F6D2A14600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4371" y="1957096"/>
            <a:ext cx="1674091" cy="1171145"/>
          </a:xfrm>
          <a:prstGeom prst="rect">
            <a:avLst/>
          </a:prstGeom>
        </p:spPr>
      </p:pic>
      <p:sp>
        <p:nvSpPr>
          <p:cNvPr id="6" name="TextBox 5">
            <a:extLst>
              <a:ext uri="{FF2B5EF4-FFF2-40B4-BE49-F238E27FC236}">
                <a16:creationId xmlns:a16="http://schemas.microsoft.com/office/drawing/2014/main" id="{2428F1CF-A3AC-C2F4-90C2-4BF0A600D9E3}"/>
              </a:ext>
            </a:extLst>
          </p:cNvPr>
          <p:cNvSpPr txBox="1"/>
          <p:nvPr userDrawn="1"/>
        </p:nvSpPr>
        <p:spPr>
          <a:xfrm>
            <a:off x="2090057" y="5823857"/>
            <a:ext cx="8436429" cy="707886"/>
          </a:xfrm>
          <a:prstGeom prst="rect">
            <a:avLst/>
          </a:prstGeom>
          <a:noFill/>
        </p:spPr>
        <p:txBody>
          <a:bodyPr wrap="square" rtlCol="0">
            <a:spAutoFit/>
          </a:bodyPr>
          <a:lstStyle/>
          <a:p>
            <a:pPr marR="365760" algn="just" defTabSz="957263">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Level Four Group, LLC is a division of CRI Capital Group, LLC, a subsidiary of CRI Advisors, LLC. “CRI" is the brand name under which Carr, Riggs &amp; Ingram, L.L.C. (“CPA Firm”) and CRI Advisors, LLC (“Advisors”) and its subsidiary entities provide professional services. CPA Firm and Advisors (and its subsidiary entities) practice as an alternative practice structure in accordance with the AICPA Code of Professional Conduct and applicable law, regulations and professional standards. CPA Firm is a licensed independent CPA firm that provides attest services to its clients, and Advisors and its subsidiary entities provide tax and business consulting services to their clients. Advisors and its subsidiary entities are not licensed CPA firms.</a:t>
            </a:r>
          </a:p>
          <a:p>
            <a:pPr marR="365760" algn="just">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 </a:t>
            </a:r>
          </a:p>
        </p:txBody>
      </p:sp>
    </p:spTree>
    <p:extLst>
      <p:ext uri="{BB962C8B-B14F-4D97-AF65-F5344CB8AC3E}">
        <p14:creationId xmlns:p14="http://schemas.microsoft.com/office/powerpoint/2010/main" val="180431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B0CF-1F31-03B7-3232-FBDAD3A2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A4566-ED13-6978-79B0-4C4EB70EF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F9B09F-12A2-4A63-2DA8-F28719358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916EA194-4E0E-E72D-7C4D-3F83DC1C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C233BC-57D6-BCCD-B491-FBADC5947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DF019-AB86-4CD5-89DD-428FA2EDD39E}" type="slidenum">
              <a:rPr lang="en-US" smtClean="0"/>
              <a:t>‹#›</a:t>
            </a:fld>
            <a:endParaRPr lang="en-US"/>
          </a:p>
        </p:txBody>
      </p:sp>
    </p:spTree>
    <p:extLst>
      <p:ext uri="{BB962C8B-B14F-4D97-AF65-F5344CB8AC3E}">
        <p14:creationId xmlns:p14="http://schemas.microsoft.com/office/powerpoint/2010/main" val="384047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62" r:id="rId9"/>
    <p:sldLayoutId id="2147483655" r:id="rId10"/>
    <p:sldLayoutId id="2147483660" r:id="rId11"/>
    <p:sldLayoutId id="2147483661"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CE36-EA85-258F-D394-3F798CA36A57}"/>
              </a:ext>
            </a:extLst>
          </p:cNvPr>
          <p:cNvSpPr>
            <a:spLocks noGrp="1"/>
          </p:cNvSpPr>
          <p:nvPr>
            <p:ph type="ctrTitle"/>
          </p:nvPr>
        </p:nvSpPr>
        <p:spPr/>
        <p:txBody>
          <a:bodyPr/>
          <a:lstStyle/>
          <a:p>
            <a:r>
              <a:rPr lang="en-US" dirty="0"/>
              <a:t>Wealth Building Class</a:t>
            </a:r>
          </a:p>
        </p:txBody>
      </p:sp>
      <p:sp>
        <p:nvSpPr>
          <p:cNvPr id="3" name="Subtitle 2">
            <a:extLst>
              <a:ext uri="{FF2B5EF4-FFF2-40B4-BE49-F238E27FC236}">
                <a16:creationId xmlns:a16="http://schemas.microsoft.com/office/drawing/2014/main" id="{6C4893C0-B153-73B7-1ACD-BB0757DEDD47}"/>
              </a:ext>
            </a:extLst>
          </p:cNvPr>
          <p:cNvSpPr>
            <a:spLocks noGrp="1"/>
          </p:cNvSpPr>
          <p:nvPr>
            <p:ph type="subTitle" idx="1"/>
          </p:nvPr>
        </p:nvSpPr>
        <p:spPr/>
        <p:txBody>
          <a:bodyPr/>
          <a:lstStyle/>
          <a:p>
            <a:r>
              <a:rPr lang="en-US" dirty="0"/>
              <a:t>Business Planning</a:t>
            </a:r>
          </a:p>
        </p:txBody>
      </p:sp>
      <p:pic>
        <p:nvPicPr>
          <p:cNvPr id="5" name="Graphic 4">
            <a:extLst>
              <a:ext uri="{FF2B5EF4-FFF2-40B4-BE49-F238E27FC236}">
                <a16:creationId xmlns:a16="http://schemas.microsoft.com/office/drawing/2014/main" id="{E5CE906D-0FF4-F0C4-7745-443605709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5336" y="841952"/>
            <a:ext cx="3063301" cy="1114423"/>
          </a:xfrm>
          <a:prstGeom prst="rect">
            <a:avLst/>
          </a:prstGeom>
        </p:spPr>
      </p:pic>
    </p:spTree>
    <p:extLst>
      <p:ext uri="{BB962C8B-B14F-4D97-AF65-F5344CB8AC3E}">
        <p14:creationId xmlns:p14="http://schemas.microsoft.com/office/powerpoint/2010/main" val="189837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B0F895D4-38BD-2756-23EE-64BB99F9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79" y="1743075"/>
            <a:ext cx="7699635" cy="2801114"/>
          </a:xfrm>
          <a:prstGeom prst="rect">
            <a:avLst/>
          </a:prstGeom>
        </p:spPr>
      </p:pic>
      <p:sp>
        <p:nvSpPr>
          <p:cNvPr id="4" name="TextBox 3">
            <a:extLst>
              <a:ext uri="{FF2B5EF4-FFF2-40B4-BE49-F238E27FC236}">
                <a16:creationId xmlns:a16="http://schemas.microsoft.com/office/drawing/2014/main" id="{536B6CDD-8198-B388-3E7D-1E4131E06209}"/>
              </a:ext>
            </a:extLst>
          </p:cNvPr>
          <p:cNvSpPr txBox="1"/>
          <p:nvPr/>
        </p:nvSpPr>
        <p:spPr>
          <a:xfrm>
            <a:off x="1750336" y="5151422"/>
            <a:ext cx="8691327" cy="307777"/>
          </a:xfrm>
          <a:prstGeom prst="rect">
            <a:avLst/>
          </a:prstGeom>
          <a:noFill/>
        </p:spPr>
        <p:txBody>
          <a:bodyPr wrap="square" rtlCol="0">
            <a:spAutoFit/>
          </a:bodyPr>
          <a:lstStyle/>
          <a:p>
            <a:pPr algn="ctr"/>
            <a:r>
              <a:rPr lang="en-US" sz="1400" dirty="0">
                <a:solidFill>
                  <a:schemeClr val="bg1"/>
                </a:solidFill>
              </a:rPr>
              <a:t>Advisory services offered through Level Four Advisory Services, LLC, an SEC-registered investment adviser.</a:t>
            </a:r>
          </a:p>
        </p:txBody>
      </p:sp>
    </p:spTree>
    <p:extLst>
      <p:ext uri="{BB962C8B-B14F-4D97-AF65-F5344CB8AC3E}">
        <p14:creationId xmlns:p14="http://schemas.microsoft.com/office/powerpoint/2010/main" val="361323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83425-A54F-5DD2-CBB1-7E6C86EE5FF4}"/>
              </a:ext>
            </a:extLst>
          </p:cNvPr>
          <p:cNvSpPr>
            <a:spLocks noGrp="1"/>
          </p:cNvSpPr>
          <p:nvPr>
            <p:ph type="title"/>
          </p:nvPr>
        </p:nvSpPr>
        <p:spPr/>
        <p:txBody>
          <a:bodyPr/>
          <a:lstStyle/>
          <a:p>
            <a:r>
              <a:rPr lang="en-US" dirty="0"/>
              <a:t>Investing in Yourself</a:t>
            </a:r>
          </a:p>
        </p:txBody>
      </p:sp>
      <p:sp>
        <p:nvSpPr>
          <p:cNvPr id="3" name="Content Placeholder 2">
            <a:extLst>
              <a:ext uri="{FF2B5EF4-FFF2-40B4-BE49-F238E27FC236}">
                <a16:creationId xmlns:a16="http://schemas.microsoft.com/office/drawing/2014/main" id="{35850487-02A9-B0A6-AB99-CCCE90F7E9FC}"/>
              </a:ext>
            </a:extLst>
          </p:cNvPr>
          <p:cNvSpPr>
            <a:spLocks noGrp="1"/>
          </p:cNvSpPr>
          <p:nvPr>
            <p:ph idx="1"/>
          </p:nvPr>
        </p:nvSpPr>
        <p:spPr>
          <a:xfrm>
            <a:off x="1358780" y="1964603"/>
            <a:ext cx="9995019" cy="4212360"/>
          </a:xfrm>
        </p:spPr>
        <p:txBody>
          <a:bodyPr>
            <a:normAutofit/>
          </a:bodyPr>
          <a:lstStyle/>
          <a:p>
            <a:r>
              <a:rPr lang="en-US" dirty="0">
                <a:latin typeface="Avenir Book" panose="020B0503020203020204" pitchFamily="34" charset="-78"/>
                <a:cs typeface="Avenir Book" panose="020B0503020203020204" pitchFamily="34" charset="-78"/>
              </a:rPr>
              <a:t>Most Business Owners are specialists in their field</a:t>
            </a:r>
          </a:p>
          <a:p>
            <a:r>
              <a:rPr lang="en-US" dirty="0">
                <a:latin typeface="Avenir Book" panose="020B0503020203020204" pitchFamily="34" charset="-78"/>
                <a:cs typeface="Avenir Book" panose="020B0503020203020204" pitchFamily="34" charset="-78"/>
              </a:rPr>
              <a:t>Can the business run without you?</a:t>
            </a:r>
          </a:p>
          <a:p>
            <a:r>
              <a:rPr lang="en-US" dirty="0">
                <a:latin typeface="Avenir Book" panose="020B0503020203020204" pitchFamily="34" charset="-78"/>
                <a:cs typeface="Avenir Book" panose="020B0503020203020204" pitchFamily="34" charset="-78"/>
              </a:rPr>
              <a:t>How will you get money out of the business when you retire?</a:t>
            </a:r>
          </a:p>
          <a:p>
            <a:r>
              <a:rPr lang="en-US" dirty="0">
                <a:latin typeface="Avenir Book" panose="020B0503020203020204" pitchFamily="34" charset="-78"/>
                <a:cs typeface="Avenir Book" panose="020B0503020203020204" pitchFamily="34" charset="-78"/>
              </a:rPr>
              <a:t>How will transition take place?</a:t>
            </a:r>
          </a:p>
          <a:p>
            <a:r>
              <a:rPr lang="en-US" dirty="0">
                <a:latin typeface="Avenir Book" panose="020B0503020203020204" pitchFamily="34" charset="-78"/>
                <a:cs typeface="Avenir Book" panose="020B0503020203020204" pitchFamily="34" charset="-78"/>
              </a:rPr>
              <a:t>How will you maximize value?</a:t>
            </a:r>
          </a:p>
          <a:p>
            <a:r>
              <a:rPr lang="en-US" dirty="0">
                <a:latin typeface="Avenir Book" panose="020B0503020203020204" pitchFamily="34" charset="-78"/>
                <a:cs typeface="Avenir Book" panose="020B0503020203020204" pitchFamily="34" charset="-78"/>
              </a:rPr>
              <a:t>Are you getting the best bang for every buck?</a:t>
            </a:r>
          </a:p>
          <a:p>
            <a:endParaRPr lang="en-US" dirty="0">
              <a:latin typeface="Avenir Book" panose="020B0503020203020204" pitchFamily="34" charset="-78"/>
              <a:cs typeface="Avenir Book" panose="020B0503020203020204" pitchFamily="34" charset="-78"/>
            </a:endParaRPr>
          </a:p>
        </p:txBody>
      </p:sp>
    </p:spTree>
    <p:extLst>
      <p:ext uri="{BB962C8B-B14F-4D97-AF65-F5344CB8AC3E}">
        <p14:creationId xmlns:p14="http://schemas.microsoft.com/office/powerpoint/2010/main" val="152050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6216-0759-03A9-ADA4-6ED64AFF94D0}"/>
              </a:ext>
            </a:extLst>
          </p:cNvPr>
          <p:cNvSpPr>
            <a:spLocks noGrp="1"/>
          </p:cNvSpPr>
          <p:nvPr>
            <p:ph type="title"/>
          </p:nvPr>
        </p:nvSpPr>
        <p:spPr/>
        <p:txBody>
          <a:bodyPr/>
          <a:lstStyle/>
          <a:p>
            <a:r>
              <a:rPr lang="en-US" dirty="0"/>
              <a:t>4 Business Life Stages</a:t>
            </a:r>
          </a:p>
        </p:txBody>
      </p:sp>
      <p:sp>
        <p:nvSpPr>
          <p:cNvPr id="3" name="Content Placeholder 2">
            <a:extLst>
              <a:ext uri="{FF2B5EF4-FFF2-40B4-BE49-F238E27FC236}">
                <a16:creationId xmlns:a16="http://schemas.microsoft.com/office/drawing/2014/main" id="{DFC737BE-A9EA-C8FD-FDAA-5023579B9463}"/>
              </a:ext>
            </a:extLst>
          </p:cNvPr>
          <p:cNvSpPr>
            <a:spLocks noGrp="1"/>
          </p:cNvSpPr>
          <p:nvPr>
            <p:ph idx="1"/>
          </p:nvPr>
        </p:nvSpPr>
        <p:spPr/>
        <p:txBody>
          <a:bodyPr>
            <a:normAutofit/>
          </a:bodyPr>
          <a:lstStyle/>
          <a:p>
            <a:r>
              <a:rPr lang="en-US" sz="4400" dirty="0"/>
              <a:t>Start up</a:t>
            </a:r>
          </a:p>
          <a:p>
            <a:r>
              <a:rPr lang="en-US" sz="4400" dirty="0"/>
              <a:t>Growth</a:t>
            </a:r>
          </a:p>
          <a:p>
            <a:r>
              <a:rPr lang="en-US" sz="4400" dirty="0"/>
              <a:t>Stabilize</a:t>
            </a:r>
          </a:p>
          <a:p>
            <a:r>
              <a:rPr lang="en-US" sz="4400" dirty="0"/>
              <a:t>Transition</a:t>
            </a:r>
          </a:p>
          <a:p>
            <a:endParaRPr lang="en-US" sz="2000" dirty="0"/>
          </a:p>
        </p:txBody>
      </p:sp>
    </p:spTree>
    <p:extLst>
      <p:ext uri="{BB962C8B-B14F-4D97-AF65-F5344CB8AC3E}">
        <p14:creationId xmlns:p14="http://schemas.microsoft.com/office/powerpoint/2010/main" val="1159191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0A6A-FCE1-DC0D-DB8D-399863EDB022}"/>
              </a:ext>
            </a:extLst>
          </p:cNvPr>
          <p:cNvSpPr>
            <a:spLocks noGrp="1"/>
          </p:cNvSpPr>
          <p:nvPr>
            <p:ph type="title"/>
          </p:nvPr>
        </p:nvSpPr>
        <p:spPr/>
        <p:txBody>
          <a:bodyPr/>
          <a:lstStyle/>
          <a:p>
            <a:r>
              <a:rPr lang="en-US" dirty="0"/>
              <a:t>What’s the Business Worth?</a:t>
            </a:r>
          </a:p>
        </p:txBody>
      </p:sp>
      <p:sp>
        <p:nvSpPr>
          <p:cNvPr id="3" name="Content Placeholder 2">
            <a:extLst>
              <a:ext uri="{FF2B5EF4-FFF2-40B4-BE49-F238E27FC236}">
                <a16:creationId xmlns:a16="http://schemas.microsoft.com/office/drawing/2014/main" id="{7EF90217-CF71-198D-AFD0-AC1B6B512CF9}"/>
              </a:ext>
            </a:extLst>
          </p:cNvPr>
          <p:cNvSpPr>
            <a:spLocks noGrp="1"/>
          </p:cNvSpPr>
          <p:nvPr>
            <p:ph idx="1"/>
          </p:nvPr>
        </p:nvSpPr>
        <p:spPr/>
        <p:txBody>
          <a:bodyPr/>
          <a:lstStyle/>
          <a:p>
            <a:r>
              <a:rPr lang="en-US" dirty="0"/>
              <a:t>Back of the envelope?</a:t>
            </a:r>
          </a:p>
          <a:p>
            <a:r>
              <a:rPr lang="en-US" dirty="0"/>
              <a:t>Industry Specific?</a:t>
            </a:r>
          </a:p>
          <a:p>
            <a:r>
              <a:rPr lang="en-US" dirty="0"/>
              <a:t>Regionally Specific?</a:t>
            </a:r>
          </a:p>
          <a:p>
            <a:r>
              <a:rPr lang="en-US" dirty="0"/>
              <a:t>General Planning vs. Going to Market</a:t>
            </a:r>
          </a:p>
          <a:p>
            <a:endParaRPr lang="en-US" dirty="0"/>
          </a:p>
          <a:p>
            <a:r>
              <a:rPr lang="en-US" dirty="0"/>
              <a:t>Knowing value allows the business plan to properly address risk and maximize opportunity</a:t>
            </a:r>
          </a:p>
          <a:p>
            <a:endParaRPr lang="en-US" dirty="0"/>
          </a:p>
          <a:p>
            <a:endParaRPr lang="en-US" dirty="0"/>
          </a:p>
        </p:txBody>
      </p:sp>
    </p:spTree>
    <p:extLst>
      <p:ext uri="{BB962C8B-B14F-4D97-AF65-F5344CB8AC3E}">
        <p14:creationId xmlns:p14="http://schemas.microsoft.com/office/powerpoint/2010/main" val="3997577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A782-5168-54A1-C3A2-3E96BF108D44}"/>
              </a:ext>
            </a:extLst>
          </p:cNvPr>
          <p:cNvSpPr>
            <a:spLocks noGrp="1"/>
          </p:cNvSpPr>
          <p:nvPr>
            <p:ph type="title"/>
          </p:nvPr>
        </p:nvSpPr>
        <p:spPr/>
        <p:txBody>
          <a:bodyPr/>
          <a:lstStyle/>
          <a:p>
            <a:r>
              <a:rPr lang="en-US" dirty="0"/>
              <a:t>Continuity and Transition</a:t>
            </a:r>
          </a:p>
        </p:txBody>
      </p:sp>
      <p:sp>
        <p:nvSpPr>
          <p:cNvPr id="3" name="Content Placeholder 2">
            <a:extLst>
              <a:ext uri="{FF2B5EF4-FFF2-40B4-BE49-F238E27FC236}">
                <a16:creationId xmlns:a16="http://schemas.microsoft.com/office/drawing/2014/main" id="{2774A6A6-20E7-81D6-913F-A4BE2100E3DD}"/>
              </a:ext>
            </a:extLst>
          </p:cNvPr>
          <p:cNvSpPr>
            <a:spLocks noGrp="1"/>
          </p:cNvSpPr>
          <p:nvPr>
            <p:ph idx="1"/>
          </p:nvPr>
        </p:nvSpPr>
        <p:spPr/>
        <p:txBody>
          <a:bodyPr/>
          <a:lstStyle/>
          <a:p>
            <a:r>
              <a:rPr lang="en-US" dirty="0"/>
              <a:t>Create your Standard Operations Manual</a:t>
            </a:r>
          </a:p>
          <a:p>
            <a:r>
              <a:rPr lang="en-US" dirty="0"/>
              <a:t>Death, Divorce, Disability and Disagreement</a:t>
            </a:r>
          </a:p>
          <a:p>
            <a:r>
              <a:rPr lang="en-US" dirty="0"/>
              <a:t>Clarity adds value</a:t>
            </a:r>
          </a:p>
          <a:p>
            <a:r>
              <a:rPr lang="en-US" dirty="0"/>
              <a:t>Transparency creates the opportunity for personal gain</a:t>
            </a:r>
          </a:p>
          <a:p>
            <a:endParaRPr lang="en-US" dirty="0"/>
          </a:p>
          <a:p>
            <a:endParaRPr lang="en-US" dirty="0"/>
          </a:p>
        </p:txBody>
      </p:sp>
    </p:spTree>
    <p:extLst>
      <p:ext uri="{BB962C8B-B14F-4D97-AF65-F5344CB8AC3E}">
        <p14:creationId xmlns:p14="http://schemas.microsoft.com/office/powerpoint/2010/main" val="7448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80767-37B0-BE17-371D-3F828577EDE1}"/>
              </a:ext>
            </a:extLst>
          </p:cNvPr>
          <p:cNvSpPr>
            <a:spLocks noGrp="1"/>
          </p:cNvSpPr>
          <p:nvPr>
            <p:ph type="title"/>
          </p:nvPr>
        </p:nvSpPr>
        <p:spPr/>
        <p:txBody>
          <a:bodyPr/>
          <a:lstStyle/>
          <a:p>
            <a:r>
              <a:rPr lang="en-US" dirty="0"/>
              <a:t>Keep Your People Happy</a:t>
            </a:r>
          </a:p>
        </p:txBody>
      </p:sp>
      <p:sp>
        <p:nvSpPr>
          <p:cNvPr id="3" name="Content Placeholder 2">
            <a:extLst>
              <a:ext uri="{FF2B5EF4-FFF2-40B4-BE49-F238E27FC236}">
                <a16:creationId xmlns:a16="http://schemas.microsoft.com/office/drawing/2014/main" id="{C06D3EDC-AEDF-AF12-C399-8FFC301A5B6E}"/>
              </a:ext>
            </a:extLst>
          </p:cNvPr>
          <p:cNvSpPr>
            <a:spLocks noGrp="1"/>
          </p:cNvSpPr>
          <p:nvPr>
            <p:ph idx="1"/>
          </p:nvPr>
        </p:nvSpPr>
        <p:spPr/>
        <p:txBody>
          <a:bodyPr/>
          <a:lstStyle/>
          <a:p>
            <a:r>
              <a:rPr lang="en-US" dirty="0"/>
              <a:t>Key Person retention</a:t>
            </a:r>
          </a:p>
          <a:p>
            <a:r>
              <a:rPr lang="en-US" dirty="0"/>
              <a:t>Corporate Benefits</a:t>
            </a:r>
          </a:p>
          <a:p>
            <a:pPr lvl="1"/>
            <a:r>
              <a:rPr lang="en-US" dirty="0"/>
              <a:t>Retirement Planning</a:t>
            </a:r>
          </a:p>
          <a:p>
            <a:pPr lvl="1"/>
            <a:r>
              <a:rPr lang="en-US" dirty="0"/>
              <a:t>Health Insurance</a:t>
            </a:r>
          </a:p>
          <a:p>
            <a:pPr lvl="1"/>
            <a:r>
              <a:rPr lang="en-US" dirty="0"/>
              <a:t>Life Insurance</a:t>
            </a:r>
          </a:p>
          <a:p>
            <a:pPr lvl="1"/>
            <a:r>
              <a:rPr lang="en-US" dirty="0"/>
              <a:t>Disability Insurance</a:t>
            </a:r>
          </a:p>
          <a:p>
            <a:pPr lvl="1"/>
            <a:r>
              <a:rPr lang="en-US" dirty="0"/>
              <a:t>Financial Planning</a:t>
            </a:r>
          </a:p>
          <a:p>
            <a:endParaRPr lang="en-US" dirty="0"/>
          </a:p>
        </p:txBody>
      </p:sp>
    </p:spTree>
    <p:extLst>
      <p:ext uri="{BB962C8B-B14F-4D97-AF65-F5344CB8AC3E}">
        <p14:creationId xmlns:p14="http://schemas.microsoft.com/office/powerpoint/2010/main" val="3056242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7559-6CA4-2040-C177-C48CC64571DC}"/>
              </a:ext>
            </a:extLst>
          </p:cNvPr>
          <p:cNvSpPr>
            <a:spLocks noGrp="1"/>
          </p:cNvSpPr>
          <p:nvPr>
            <p:ph type="title"/>
          </p:nvPr>
        </p:nvSpPr>
        <p:spPr/>
        <p:txBody>
          <a:bodyPr/>
          <a:lstStyle/>
          <a:p>
            <a:r>
              <a:rPr lang="en-US" dirty="0"/>
              <a:t>Keep Yourself (and Partners) Happy</a:t>
            </a:r>
          </a:p>
        </p:txBody>
      </p:sp>
      <p:sp>
        <p:nvSpPr>
          <p:cNvPr id="3" name="Content Placeholder 2">
            <a:extLst>
              <a:ext uri="{FF2B5EF4-FFF2-40B4-BE49-F238E27FC236}">
                <a16:creationId xmlns:a16="http://schemas.microsoft.com/office/drawing/2014/main" id="{38EAE6CA-3A3B-7E6E-4DF9-EDE70A5BF2B8}"/>
              </a:ext>
            </a:extLst>
          </p:cNvPr>
          <p:cNvSpPr>
            <a:spLocks noGrp="1"/>
          </p:cNvSpPr>
          <p:nvPr>
            <p:ph idx="1"/>
          </p:nvPr>
        </p:nvSpPr>
        <p:spPr/>
        <p:txBody>
          <a:bodyPr/>
          <a:lstStyle/>
          <a:p>
            <a:r>
              <a:rPr lang="en-US" dirty="0"/>
              <a:t>Maximize Retirement Savings</a:t>
            </a:r>
          </a:p>
          <a:p>
            <a:pPr lvl="1"/>
            <a:r>
              <a:rPr lang="en-US" dirty="0"/>
              <a:t>Qualified Plans </a:t>
            </a:r>
          </a:p>
          <a:p>
            <a:pPr lvl="1"/>
            <a:r>
              <a:rPr lang="en-US" dirty="0"/>
              <a:t>Non-Qualified Plans</a:t>
            </a:r>
          </a:p>
          <a:p>
            <a:r>
              <a:rPr lang="en-US" dirty="0"/>
              <a:t>Buy/Sell Agreements</a:t>
            </a:r>
          </a:p>
          <a:p>
            <a:r>
              <a:rPr lang="en-US" dirty="0"/>
              <a:t>Tax Reduction Strategy</a:t>
            </a:r>
          </a:p>
          <a:p>
            <a:r>
              <a:rPr lang="en-US" dirty="0"/>
              <a:t>Create Flexible Liquidity</a:t>
            </a:r>
          </a:p>
          <a:p>
            <a:pPr lvl="1"/>
            <a:r>
              <a:rPr lang="en-US" dirty="0"/>
              <a:t>Surety Bonds</a:t>
            </a:r>
          </a:p>
          <a:p>
            <a:pPr lvl="1"/>
            <a:r>
              <a:rPr lang="en-US" dirty="0"/>
              <a:t>Investment Strategies</a:t>
            </a:r>
          </a:p>
          <a:p>
            <a:endParaRPr lang="en-US" dirty="0"/>
          </a:p>
          <a:p>
            <a:endParaRPr lang="en-US" dirty="0"/>
          </a:p>
        </p:txBody>
      </p:sp>
    </p:spTree>
    <p:extLst>
      <p:ext uri="{BB962C8B-B14F-4D97-AF65-F5344CB8AC3E}">
        <p14:creationId xmlns:p14="http://schemas.microsoft.com/office/powerpoint/2010/main" val="2027036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AB0EF-F333-2436-A818-F97C81837103}"/>
              </a:ext>
            </a:extLst>
          </p:cNvPr>
          <p:cNvSpPr>
            <a:spLocks noGrp="1"/>
          </p:cNvSpPr>
          <p:nvPr>
            <p:ph type="title"/>
          </p:nvPr>
        </p:nvSpPr>
        <p:spPr/>
        <p:txBody>
          <a:bodyPr/>
          <a:lstStyle/>
          <a:p>
            <a:r>
              <a:rPr lang="en-US" dirty="0"/>
              <a:t>Address Risk</a:t>
            </a:r>
          </a:p>
        </p:txBody>
      </p:sp>
      <p:sp>
        <p:nvSpPr>
          <p:cNvPr id="3" name="Content Placeholder 2">
            <a:extLst>
              <a:ext uri="{FF2B5EF4-FFF2-40B4-BE49-F238E27FC236}">
                <a16:creationId xmlns:a16="http://schemas.microsoft.com/office/drawing/2014/main" id="{2F29EC8C-0655-EF34-9703-6AB4B7ED9A80}"/>
              </a:ext>
            </a:extLst>
          </p:cNvPr>
          <p:cNvSpPr>
            <a:spLocks noGrp="1"/>
          </p:cNvSpPr>
          <p:nvPr>
            <p:ph sz="half" idx="1"/>
          </p:nvPr>
        </p:nvSpPr>
        <p:spPr>
          <a:xfrm>
            <a:off x="838200" y="2299579"/>
            <a:ext cx="4819116" cy="3877383"/>
          </a:xfrm>
        </p:spPr>
        <p:txBody>
          <a:bodyPr/>
          <a:lstStyle/>
          <a:p>
            <a:r>
              <a:rPr lang="en-US" dirty="0"/>
              <a:t>Commercial Property &amp; Casualty Insurance Assessment</a:t>
            </a:r>
          </a:p>
          <a:p>
            <a:pPr lvl="1"/>
            <a:r>
              <a:rPr lang="en-US" dirty="0"/>
              <a:t>Understand benefit exceptions</a:t>
            </a:r>
          </a:p>
          <a:p>
            <a:pPr lvl="1"/>
            <a:r>
              <a:rPr lang="en-US" dirty="0"/>
              <a:t>Right-size premiums </a:t>
            </a:r>
          </a:p>
          <a:p>
            <a:endParaRPr lang="en-US" dirty="0"/>
          </a:p>
        </p:txBody>
      </p:sp>
      <p:sp>
        <p:nvSpPr>
          <p:cNvPr id="4" name="Content Placeholder 3">
            <a:extLst>
              <a:ext uri="{FF2B5EF4-FFF2-40B4-BE49-F238E27FC236}">
                <a16:creationId xmlns:a16="http://schemas.microsoft.com/office/drawing/2014/main" id="{A0524A77-A699-4535-22D8-6395360BFABF}"/>
              </a:ext>
            </a:extLst>
          </p:cNvPr>
          <p:cNvSpPr>
            <a:spLocks noGrp="1"/>
          </p:cNvSpPr>
          <p:nvPr>
            <p:ph sz="half" idx="10"/>
          </p:nvPr>
        </p:nvSpPr>
        <p:spPr>
          <a:xfrm>
            <a:off x="6534684" y="2299579"/>
            <a:ext cx="4819116" cy="3877383"/>
          </a:xfrm>
        </p:spPr>
        <p:txBody>
          <a:bodyPr/>
          <a:lstStyle/>
          <a:p>
            <a:r>
              <a:rPr lang="en-US" dirty="0"/>
              <a:t>Cybersecurity Assessment</a:t>
            </a:r>
          </a:p>
          <a:p>
            <a:pPr lvl="1"/>
            <a:r>
              <a:rPr lang="en-US" dirty="0"/>
              <a:t>Protect your reputation and client trust</a:t>
            </a:r>
          </a:p>
          <a:p>
            <a:pPr lvl="1"/>
            <a:r>
              <a:rPr lang="en-US" dirty="0"/>
              <a:t>Right-size premiums</a:t>
            </a:r>
          </a:p>
          <a:p>
            <a:endParaRPr lang="en-US" dirty="0"/>
          </a:p>
        </p:txBody>
      </p:sp>
    </p:spTree>
    <p:extLst>
      <p:ext uri="{BB962C8B-B14F-4D97-AF65-F5344CB8AC3E}">
        <p14:creationId xmlns:p14="http://schemas.microsoft.com/office/powerpoint/2010/main" val="1904821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7FC4-0B51-2E90-D758-A580C586AFE1}"/>
              </a:ext>
            </a:extLst>
          </p:cNvPr>
          <p:cNvSpPr>
            <a:spLocks noGrp="1"/>
          </p:cNvSpPr>
          <p:nvPr>
            <p:ph type="title"/>
          </p:nvPr>
        </p:nvSpPr>
        <p:spPr/>
        <p:txBody>
          <a:bodyPr/>
          <a:lstStyle/>
          <a:p>
            <a:r>
              <a:rPr lang="en-US" dirty="0"/>
              <a:t>Business vs. Personal</a:t>
            </a:r>
          </a:p>
        </p:txBody>
      </p:sp>
      <p:sp>
        <p:nvSpPr>
          <p:cNvPr id="3" name="Content Placeholder 2">
            <a:extLst>
              <a:ext uri="{FF2B5EF4-FFF2-40B4-BE49-F238E27FC236}">
                <a16:creationId xmlns:a16="http://schemas.microsoft.com/office/drawing/2014/main" id="{4BC98217-F84F-6B20-C595-DB2D43699E58}"/>
              </a:ext>
            </a:extLst>
          </p:cNvPr>
          <p:cNvSpPr>
            <a:spLocks noGrp="1"/>
          </p:cNvSpPr>
          <p:nvPr>
            <p:ph sz="half" idx="1"/>
          </p:nvPr>
        </p:nvSpPr>
        <p:spPr/>
        <p:txBody>
          <a:bodyPr/>
          <a:lstStyle/>
          <a:p>
            <a:r>
              <a:rPr lang="en-US" dirty="0"/>
              <a:t>Have a written plan for your business</a:t>
            </a:r>
          </a:p>
          <a:p>
            <a:r>
              <a:rPr lang="en-US" dirty="0"/>
              <a:t>Have a separate written personal financial plan</a:t>
            </a:r>
          </a:p>
          <a:p>
            <a:r>
              <a:rPr lang="en-US" dirty="0"/>
              <a:t>Know how they intersect</a:t>
            </a:r>
          </a:p>
          <a:p>
            <a:endParaRPr lang="en-US" dirty="0"/>
          </a:p>
        </p:txBody>
      </p:sp>
      <p:sp>
        <p:nvSpPr>
          <p:cNvPr id="4" name="Content Placeholder 3">
            <a:extLst>
              <a:ext uri="{FF2B5EF4-FFF2-40B4-BE49-F238E27FC236}">
                <a16:creationId xmlns:a16="http://schemas.microsoft.com/office/drawing/2014/main" id="{EC5D79F2-4D42-6DA2-7DD7-D3FE0E31213C}"/>
              </a:ext>
            </a:extLst>
          </p:cNvPr>
          <p:cNvSpPr>
            <a:spLocks noGrp="1"/>
          </p:cNvSpPr>
          <p:nvPr>
            <p:ph sz="half" idx="10"/>
          </p:nvPr>
        </p:nvSpPr>
        <p:spPr/>
        <p:txBody>
          <a:bodyPr/>
          <a:lstStyle/>
          <a:p>
            <a:r>
              <a:rPr lang="en-US" dirty="0"/>
              <a:t>Get your team of advisors on the same page</a:t>
            </a:r>
          </a:p>
          <a:p>
            <a:pPr lvl="1"/>
            <a:r>
              <a:rPr lang="en-US" dirty="0"/>
              <a:t>CPA</a:t>
            </a:r>
          </a:p>
          <a:p>
            <a:pPr lvl="1"/>
            <a:r>
              <a:rPr lang="en-US" dirty="0"/>
              <a:t>Financial Planner</a:t>
            </a:r>
          </a:p>
          <a:p>
            <a:pPr lvl="1"/>
            <a:r>
              <a:rPr lang="en-US" dirty="0"/>
              <a:t>Lawyers</a:t>
            </a:r>
          </a:p>
          <a:p>
            <a:pPr lvl="1"/>
            <a:r>
              <a:rPr lang="en-US" dirty="0"/>
              <a:t>Insurance Specialists</a:t>
            </a:r>
          </a:p>
          <a:p>
            <a:pPr lvl="1"/>
            <a:r>
              <a:rPr lang="en-US" dirty="0"/>
              <a:t>Investment Specialists</a:t>
            </a:r>
          </a:p>
          <a:p>
            <a:endParaRPr lang="en-US" dirty="0"/>
          </a:p>
        </p:txBody>
      </p:sp>
    </p:spTree>
    <p:extLst>
      <p:ext uri="{BB962C8B-B14F-4D97-AF65-F5344CB8AC3E}">
        <p14:creationId xmlns:p14="http://schemas.microsoft.com/office/powerpoint/2010/main" val="2750248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174</TotalTime>
  <Words>253</Words>
  <Application>Microsoft Office PowerPoint</Application>
  <PresentationFormat>Widescreen</PresentationFormat>
  <Paragraphs>61</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Arial</vt:lpstr>
      <vt:lpstr>Arial Narrow</vt:lpstr>
      <vt:lpstr>Avenir Book</vt:lpstr>
      <vt:lpstr>Avenir Next LT Pro Demi</vt:lpstr>
      <vt:lpstr>AvenirBook</vt:lpstr>
      <vt:lpstr>Trade Gothic LT Std Extended</vt:lpstr>
      <vt:lpstr>Office Theme</vt:lpstr>
      <vt:lpstr>Wealth Building Class</vt:lpstr>
      <vt:lpstr>Investing in Yourself</vt:lpstr>
      <vt:lpstr>4 Business Life Stages</vt:lpstr>
      <vt:lpstr>What’s the Business Worth?</vt:lpstr>
      <vt:lpstr>Continuity and Transition</vt:lpstr>
      <vt:lpstr>Keep Your People Happy</vt:lpstr>
      <vt:lpstr>Keep Yourself (and Partners) Happy</vt:lpstr>
      <vt:lpstr>Address Risk</vt:lpstr>
      <vt:lpstr>Business vs. Personal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Ezra Nguyen</dc:creator>
  <cp:lastModifiedBy>Ezra Nguyen</cp:lastModifiedBy>
  <cp:revision>13</cp:revision>
  <dcterms:created xsi:type="dcterms:W3CDTF">2024-11-22T19:39:48Z</dcterms:created>
  <dcterms:modified xsi:type="dcterms:W3CDTF">2025-09-18T20:52:51Z</dcterms:modified>
</cp:coreProperties>
</file>