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66" r:id="rId5"/>
    <p:sldId id="267" r:id="rId6"/>
    <p:sldId id="268" r:id="rId7"/>
    <p:sldId id="269" r:id="rId8"/>
    <p:sldId id="270"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CB987-E9F7-A84C-40EB-AF326E2FECE7}"/>
              </a:ext>
            </a:extLst>
          </p:cNvPr>
          <p:cNvSpPr>
            <a:spLocks noGrp="1"/>
          </p:cNvSpPr>
          <p:nvPr>
            <p:ph type="ctrTitle"/>
          </p:nvPr>
        </p:nvSpPr>
        <p:spPr>
          <a:xfrm>
            <a:off x="838200" y="3071235"/>
            <a:ext cx="9144000" cy="2387600"/>
          </a:xfrm>
        </p:spPr>
        <p:txBody>
          <a:bodyPr anchor="b"/>
          <a:lstStyle>
            <a:lvl1pPr algn="l">
              <a:defRPr sz="6000">
                <a:solidFill>
                  <a:srgbClr val="E8A415"/>
                </a:solidFill>
                <a:latin typeface="Trade Gothic LT Std Extended" panose="00000505000000000000" pitchFamily="50" charset="0"/>
              </a:defRPr>
            </a:lvl1pPr>
          </a:lstStyle>
          <a:p>
            <a:r>
              <a:rPr lang="en-US" dirty="0"/>
              <a:t>Click to edit Master title style</a:t>
            </a:r>
          </a:p>
        </p:txBody>
      </p:sp>
      <p:sp>
        <p:nvSpPr>
          <p:cNvPr id="3" name="Subtitle 2">
            <a:extLst>
              <a:ext uri="{FF2B5EF4-FFF2-40B4-BE49-F238E27FC236}">
                <a16:creationId xmlns:a16="http://schemas.microsoft.com/office/drawing/2014/main" id="{C98C38F5-9E43-62BC-A3C8-B8E79D93CDAD}"/>
              </a:ext>
            </a:extLst>
          </p:cNvPr>
          <p:cNvSpPr>
            <a:spLocks noGrp="1"/>
          </p:cNvSpPr>
          <p:nvPr>
            <p:ph type="subTitle" idx="1"/>
          </p:nvPr>
        </p:nvSpPr>
        <p:spPr>
          <a:xfrm>
            <a:off x="838200" y="5541816"/>
            <a:ext cx="9144000" cy="953655"/>
          </a:xfrm>
        </p:spPr>
        <p:txBody>
          <a:bodyPr/>
          <a:lstStyle>
            <a:lvl1pPr marL="0" indent="0" algn="l">
              <a:buNone/>
              <a:defRPr sz="2400">
                <a:solidFill>
                  <a:schemeClr val="bg1"/>
                </a:solidFill>
                <a:latin typeface="Avenir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Rectangle 8">
            <a:extLst>
              <a:ext uri="{FF2B5EF4-FFF2-40B4-BE49-F238E27FC236}">
                <a16:creationId xmlns:a16="http://schemas.microsoft.com/office/drawing/2014/main" id="{ABA2BA7B-4232-1F7E-2DFA-0E6697791CE1}"/>
              </a:ext>
            </a:extLst>
          </p:cNvPr>
          <p:cNvSpPr/>
          <p:nvPr userDrawn="1"/>
        </p:nvSpPr>
        <p:spPr>
          <a:xfrm rot="634222">
            <a:off x="11768596" y="186001"/>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4E74AD-24CC-2D8C-F011-CBFDE31DBEE1}"/>
              </a:ext>
            </a:extLst>
          </p:cNvPr>
          <p:cNvSpPr/>
          <p:nvPr userDrawn="1"/>
        </p:nvSpPr>
        <p:spPr>
          <a:xfrm rot="21374414">
            <a:off x="11597210" y="-141804"/>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195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1">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698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944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212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6BB75FB-5C8E-FF5F-B967-A771A0475B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8711" y="5908357"/>
            <a:ext cx="885825" cy="619125"/>
          </a:xfrm>
          <a:prstGeom prst="rect">
            <a:avLst/>
          </a:prstGeom>
        </p:spPr>
      </p:pic>
    </p:spTree>
    <p:extLst>
      <p:ext uri="{BB962C8B-B14F-4D97-AF65-F5344CB8AC3E}">
        <p14:creationId xmlns:p14="http://schemas.microsoft.com/office/powerpoint/2010/main" val="1799598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9040C-3793-B8E7-6C7D-E2A43FCE58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E2C9-5880-254A-D669-AA4BFF2192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EA58F-A58C-B9F7-F1CD-13BD2F4677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2C160A-31A4-4D2A-AED2-980989AFF6BE}"/>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D0836A1A-3260-C95D-8BA6-71A0D835A0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4920B-C94C-0D1B-12B0-D7945BB11CCE}"/>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3922508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29133-3D60-68C2-9D1B-57DE9C56D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ABF16-40CF-0E85-A033-A0839ACB3A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559815-DDE4-24AA-C01C-A26262758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5C4B74-9A05-3805-4298-76D594F6DF08}"/>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6" name="Footer Placeholder 5">
            <a:extLst>
              <a:ext uri="{FF2B5EF4-FFF2-40B4-BE49-F238E27FC236}">
                <a16:creationId xmlns:a16="http://schemas.microsoft.com/office/drawing/2014/main" id="{4417DDD7-BE56-1014-6F93-BA8717206D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F01EA-1142-F554-B6FF-7206A0F0D95A}"/>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99586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2E56-B6E3-4BFA-5B29-7A73085EC4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13B18E-7A7F-B204-71FF-2FCC78456D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5660B-EBB5-2CF9-A3FF-913B69C21F12}"/>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B6E5BF23-59CF-F3F8-A152-820610D42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E107D-F2BE-C543-DB6D-EF9BBDD26AE2}"/>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81973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0A31D3-3550-728C-F4D5-64CADFC048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F3731-7E5C-E40F-AF4E-960A02CAC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D4723-AC75-4EED-4FB6-963110F1A1C1}"/>
              </a:ext>
            </a:extLst>
          </p:cNvPr>
          <p:cNvSpPr>
            <a:spLocks noGrp="1"/>
          </p:cNvSpPr>
          <p:nvPr>
            <p:ph type="dt" sz="half" idx="10"/>
          </p:nvPr>
        </p:nvSpPr>
        <p:spPr/>
        <p:txBody>
          <a:body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65C1321A-3307-9E09-1ADE-97AB3020F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5D98C-7138-089F-8A38-90EB680E6EC3}"/>
              </a:ext>
            </a:extLst>
          </p:cNvPr>
          <p:cNvSpPr>
            <a:spLocks noGrp="1"/>
          </p:cNvSpPr>
          <p:nvPr>
            <p:ph type="sldNum" sz="quarter" idx="12"/>
          </p:nvPr>
        </p:nvSpPr>
        <p:spPr/>
        <p:txBody>
          <a:bodyPr/>
          <a:lstStyle/>
          <a:p>
            <a:fld id="{108DF019-AB86-4CD5-89DD-428FA2EDD39E}" type="slidenum">
              <a:rPr lang="en-US" smtClean="0"/>
              <a:t>‹#›</a:t>
            </a:fld>
            <a:endParaRPr lang="en-US"/>
          </a:p>
        </p:txBody>
      </p:sp>
    </p:spTree>
    <p:extLst>
      <p:ext uri="{BB962C8B-B14F-4D97-AF65-F5344CB8AC3E}">
        <p14:creationId xmlns:p14="http://schemas.microsoft.com/office/powerpoint/2010/main" val="1231379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23426-F453-715E-635A-849726C8A20B}"/>
              </a:ext>
            </a:extLst>
          </p:cNvPr>
          <p:cNvSpPr>
            <a:spLocks noGrp="1"/>
          </p:cNvSpPr>
          <p:nvPr>
            <p:ph type="title"/>
          </p:nvPr>
        </p:nvSpPr>
        <p:spPr>
          <a:xfrm>
            <a:off x="1358780" y="365125"/>
            <a:ext cx="9995019" cy="1325563"/>
          </a:xfrm>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3421180-4936-4939-8440-C8AA20AB82E5}"/>
              </a:ext>
            </a:extLst>
          </p:cNvPr>
          <p:cNvSpPr>
            <a:spLocks noGrp="1"/>
          </p:cNvSpPr>
          <p:nvPr>
            <p:ph idx="1"/>
          </p:nvPr>
        </p:nvSpPr>
        <p:spPr>
          <a:xfrm>
            <a:off x="1358780" y="1825625"/>
            <a:ext cx="9995019"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9260C5-48F3-CD45-4211-D08D41CAD918}"/>
              </a:ext>
            </a:extLst>
          </p:cNvPr>
          <p:cNvSpPr/>
          <p:nvPr userDrawn="1"/>
        </p:nvSpPr>
        <p:spPr>
          <a:xfrm>
            <a:off x="-111095" y="-76912"/>
            <a:ext cx="1051132" cy="70844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4613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5648-9DAD-A74B-A144-CBCC84EFB0BD}"/>
              </a:ext>
            </a:extLst>
          </p:cNvPr>
          <p:cNvSpPr>
            <a:spLocks noGrp="1"/>
          </p:cNvSpPr>
          <p:nvPr>
            <p:ph type="title"/>
          </p:nvPr>
        </p:nvSpPr>
        <p:spPr>
          <a:xfrm>
            <a:off x="2496993" y="2240251"/>
            <a:ext cx="7185314" cy="1500187"/>
          </a:xfrm>
        </p:spPr>
        <p:txBody>
          <a:bodyPr anchor="b">
            <a:normAutofit/>
          </a:bodyPr>
          <a:lstStyle>
            <a:lvl1pPr algn="ctr">
              <a:defRPr sz="4000">
                <a:solidFill>
                  <a:schemeClr val="bg1"/>
                </a:solidFill>
                <a:latin typeface="Trade Gothic LT Std Extended" panose="00000505000000000000" pitchFamily="50"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921270A6-41FC-6257-F295-1B345BA9C835}"/>
              </a:ext>
            </a:extLst>
          </p:cNvPr>
          <p:cNvSpPr>
            <a:spLocks noGrp="1"/>
          </p:cNvSpPr>
          <p:nvPr>
            <p:ph type="body" idx="1"/>
          </p:nvPr>
        </p:nvSpPr>
        <p:spPr>
          <a:xfrm>
            <a:off x="2995468" y="3964276"/>
            <a:ext cx="6188364" cy="1185862"/>
          </a:xfrm>
        </p:spPr>
        <p:txBody>
          <a:bodyPr/>
          <a:lstStyle>
            <a:lvl1pPr marL="0" indent="0" algn="ctr">
              <a:buNone/>
              <a:defRPr sz="2400">
                <a:solidFill>
                  <a:schemeClr val="bg1">
                    <a:lumMod val="65000"/>
                  </a:schemeClr>
                </a:solidFill>
                <a:latin typeface="AvenirBook" panose="02000503020000020003" pitchFamily="2"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8" name="Graphic 7">
            <a:extLst>
              <a:ext uri="{FF2B5EF4-FFF2-40B4-BE49-F238E27FC236}">
                <a16:creationId xmlns:a16="http://schemas.microsoft.com/office/drawing/2014/main" id="{78EB5CF6-5A15-D0BE-2FBE-76770487247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209800" y="2016412"/>
            <a:ext cx="354157" cy="1947864"/>
          </a:xfrm>
          <a:prstGeom prst="rect">
            <a:avLst/>
          </a:prstGeom>
        </p:spPr>
      </p:pic>
      <p:pic>
        <p:nvPicPr>
          <p:cNvPr id="9" name="Graphic 8">
            <a:extLst>
              <a:ext uri="{FF2B5EF4-FFF2-40B4-BE49-F238E27FC236}">
                <a16:creationId xmlns:a16="http://schemas.microsoft.com/office/drawing/2014/main" id="{D7135DFA-8DC2-B17A-B7D8-F2F646CEB9D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9615343" y="2016412"/>
            <a:ext cx="354157" cy="1947864"/>
          </a:xfrm>
          <a:prstGeom prst="rect">
            <a:avLst/>
          </a:prstGeom>
        </p:spPr>
      </p:pic>
    </p:spTree>
    <p:extLst>
      <p:ext uri="{BB962C8B-B14F-4D97-AF65-F5344CB8AC3E}">
        <p14:creationId xmlns:p14="http://schemas.microsoft.com/office/powerpoint/2010/main" val="332189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8E21-8536-2F74-75FB-6AC31A2588A2}"/>
              </a:ext>
            </a:extLst>
          </p:cNvPr>
          <p:cNvSpPr>
            <a:spLocks noGrp="1"/>
          </p:cNvSpPr>
          <p:nvPr>
            <p:ph type="title"/>
          </p:nvPr>
        </p:nvSpPr>
        <p:spPr/>
        <p:txBody>
          <a:bodyPr/>
          <a:lstStyle>
            <a:lvl1pPr>
              <a:defRPr>
                <a:solidFill>
                  <a:srgbClr val="E8A415"/>
                </a:solidFill>
                <a:latin typeface="Trade Gothic LT Std Extended" panose="00000505000000000000" pitchFamily="50"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EA7CB495-EA68-492F-8A5D-D2627A4BA459}"/>
              </a:ext>
            </a:extLst>
          </p:cNvPr>
          <p:cNvSpPr>
            <a:spLocks noGrp="1"/>
          </p:cNvSpPr>
          <p:nvPr>
            <p:ph sz="half" idx="1"/>
          </p:nvPr>
        </p:nvSpPr>
        <p:spPr>
          <a:xfrm>
            <a:off x="838200"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D94A5466-2CF4-FDC6-9E34-32849E232E51}"/>
              </a:ext>
            </a:extLst>
          </p:cNvPr>
          <p:cNvSpPr/>
          <p:nvPr userDrawn="1"/>
        </p:nvSpPr>
        <p:spPr>
          <a:xfrm rot="634222">
            <a:off x="121541" y="-1827572"/>
            <a:ext cx="138546"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1938C85-352C-4E78-AE0C-957C006CC873}"/>
              </a:ext>
            </a:extLst>
          </p:cNvPr>
          <p:cNvSpPr/>
          <p:nvPr userDrawn="1"/>
        </p:nvSpPr>
        <p:spPr>
          <a:xfrm rot="21374414">
            <a:off x="384274" y="-247700"/>
            <a:ext cx="60392" cy="7426036"/>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2B619395-1761-9952-6A82-0F75C02F9B8B}"/>
              </a:ext>
            </a:extLst>
          </p:cNvPr>
          <p:cNvSpPr>
            <a:spLocks noGrp="1"/>
          </p:cNvSpPr>
          <p:nvPr>
            <p:ph sz="half" idx="10"/>
          </p:nvPr>
        </p:nvSpPr>
        <p:spPr>
          <a:xfrm>
            <a:off x="6534684" y="1825625"/>
            <a:ext cx="4819116" cy="4351338"/>
          </a:xfrm>
        </p:spPr>
        <p:txBody>
          <a:bodyPr/>
          <a:lstStyle>
            <a:lvl1pPr>
              <a:defRPr>
                <a:latin typeface="AvenirBook" panose="02000503020000020003" pitchFamily="2" charset="0"/>
              </a:defRPr>
            </a:lvl1pPr>
            <a:lvl2pPr>
              <a:defRPr>
                <a:latin typeface="AvenirBook" panose="02000503020000020003" pitchFamily="2" charset="0"/>
              </a:defRPr>
            </a:lvl2pPr>
            <a:lvl3pPr>
              <a:defRPr>
                <a:latin typeface="AvenirBook" panose="02000503020000020003" pitchFamily="2" charset="0"/>
              </a:defRPr>
            </a:lvl3pPr>
            <a:lvl4pPr>
              <a:defRPr>
                <a:latin typeface="AvenirBook" panose="02000503020000020003" pitchFamily="2" charset="0"/>
              </a:defRPr>
            </a:lvl4pPr>
            <a:lvl5pPr>
              <a:defRPr>
                <a:latin typeface="AvenirBook"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2" name="Straight Connector 11">
            <a:extLst>
              <a:ext uri="{FF2B5EF4-FFF2-40B4-BE49-F238E27FC236}">
                <a16:creationId xmlns:a16="http://schemas.microsoft.com/office/drawing/2014/main" id="{B19AE72D-8024-3DC6-6F47-8C798BDC061A}"/>
              </a:ext>
            </a:extLst>
          </p:cNvPr>
          <p:cNvCxnSpPr/>
          <p:nvPr userDrawn="1"/>
        </p:nvCxnSpPr>
        <p:spPr>
          <a:xfrm>
            <a:off x="6096000" y="2512464"/>
            <a:ext cx="0" cy="303570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091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pic>
        <p:nvPicPr>
          <p:cNvPr id="11" name="Picture 10" descr="A black and white image of a canyon&#10;&#10;Description automatically generated">
            <a:extLst>
              <a:ext uri="{FF2B5EF4-FFF2-40B4-BE49-F238E27FC236}">
                <a16:creationId xmlns:a16="http://schemas.microsoft.com/office/drawing/2014/main" id="{8B637544-C251-3C38-0DCA-1FAE221603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583383"/>
            <a:ext cx="8294255" cy="12441383"/>
          </a:xfrm>
          <a:prstGeom prst="rect">
            <a:avLst/>
          </a:prstGeom>
        </p:spPr>
      </p:pic>
      <p:sp>
        <p:nvSpPr>
          <p:cNvPr id="13" name="Picture Placeholder 12">
            <a:extLst>
              <a:ext uri="{FF2B5EF4-FFF2-40B4-BE49-F238E27FC236}">
                <a16:creationId xmlns:a16="http://schemas.microsoft.com/office/drawing/2014/main" id="{0B07EE33-C897-39EA-F655-E8BE80B0DDA8}"/>
              </a:ext>
            </a:extLst>
          </p:cNvPr>
          <p:cNvSpPr>
            <a:spLocks noGrp="1"/>
          </p:cNvSpPr>
          <p:nvPr>
            <p:ph type="pic" sz="quarter" idx="10"/>
          </p:nvPr>
        </p:nvSpPr>
        <p:spPr>
          <a:xfrm>
            <a:off x="9088004" y="2018738"/>
            <a:ext cx="2346325" cy="2143125"/>
          </a:xfrm>
          <a:prstGeom prst="ellipse">
            <a:avLst/>
          </a:prstGeom>
        </p:spPr>
        <p:txBody>
          <a:bodyPr/>
          <a:lstStyle>
            <a:lvl1pPr marL="0" indent="0" algn="ctr">
              <a:buNone/>
              <a:defRPr/>
            </a:lvl1pPr>
          </a:lstStyle>
          <a:p>
            <a:endParaRPr lang="en-US"/>
          </a:p>
        </p:txBody>
      </p:sp>
      <p:sp>
        <p:nvSpPr>
          <p:cNvPr id="16" name="TextBox 15">
            <a:extLst>
              <a:ext uri="{FF2B5EF4-FFF2-40B4-BE49-F238E27FC236}">
                <a16:creationId xmlns:a16="http://schemas.microsoft.com/office/drawing/2014/main" id="{0ED17045-1D35-5C6C-2F4C-BC6B7455D813}"/>
              </a:ext>
            </a:extLst>
          </p:cNvPr>
          <p:cNvSpPr txBox="1"/>
          <p:nvPr userDrawn="1"/>
        </p:nvSpPr>
        <p:spPr>
          <a:xfrm>
            <a:off x="2974109" y="5474855"/>
            <a:ext cx="495069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800" dirty="0">
                <a:solidFill>
                  <a:srgbClr val="E8A415"/>
                </a:solidFill>
                <a:latin typeface="Trade Gothic LT Std Extended" panose="00000505000000000000" pitchFamily="50" charset="0"/>
              </a:rPr>
              <a:t>PRESENTER</a:t>
            </a:r>
            <a:endParaRPr lang="en-US" sz="4800" dirty="0">
              <a:solidFill>
                <a:srgbClr val="E8A415"/>
              </a:solidFill>
            </a:endParaRPr>
          </a:p>
        </p:txBody>
      </p:sp>
      <p:sp>
        <p:nvSpPr>
          <p:cNvPr id="17" name="TextBox 16">
            <a:extLst>
              <a:ext uri="{FF2B5EF4-FFF2-40B4-BE49-F238E27FC236}">
                <a16:creationId xmlns:a16="http://schemas.microsoft.com/office/drawing/2014/main" id="{DFD6AF05-86E8-817A-8A12-6B827E2C4A36}"/>
              </a:ext>
            </a:extLst>
          </p:cNvPr>
          <p:cNvSpPr txBox="1"/>
          <p:nvPr userDrawn="1"/>
        </p:nvSpPr>
        <p:spPr>
          <a:xfrm>
            <a:off x="2974109" y="5052017"/>
            <a:ext cx="4950691"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schemeClr val="bg1"/>
                </a:solidFill>
                <a:latin typeface="AvenirBook" panose="02000503020000020003" pitchFamily="2" charset="0"/>
              </a:rPr>
              <a:t>Today’s</a:t>
            </a:r>
          </a:p>
        </p:txBody>
      </p:sp>
      <p:sp>
        <p:nvSpPr>
          <p:cNvPr id="19" name="Text Placeholder 18">
            <a:extLst>
              <a:ext uri="{FF2B5EF4-FFF2-40B4-BE49-F238E27FC236}">
                <a16:creationId xmlns:a16="http://schemas.microsoft.com/office/drawing/2014/main" id="{54F1320C-5B7B-F7F9-F1F3-5FD762BBD32F}"/>
              </a:ext>
            </a:extLst>
          </p:cNvPr>
          <p:cNvSpPr>
            <a:spLocks noGrp="1"/>
          </p:cNvSpPr>
          <p:nvPr>
            <p:ph type="body" sz="quarter" idx="11"/>
          </p:nvPr>
        </p:nvSpPr>
        <p:spPr>
          <a:xfrm>
            <a:off x="9088438" y="4262742"/>
            <a:ext cx="2346325" cy="341889"/>
          </a:xfrm>
        </p:spPr>
        <p:txBody>
          <a:bodyPr>
            <a:normAutofit/>
          </a:bodyPr>
          <a:lstStyle>
            <a:lvl1pPr marL="0" indent="0" algn="ctr">
              <a:buNone/>
              <a:defRPr sz="1600" b="0">
                <a:latin typeface="Avenir Next LT Pro Demi" panose="020B0704020202020204" pitchFamily="34" charset="0"/>
              </a:defRPr>
            </a:lvl1pPr>
          </a:lstStyle>
          <a:p>
            <a:pPr lvl="0"/>
            <a:endParaRPr lang="en-US" dirty="0"/>
          </a:p>
        </p:txBody>
      </p:sp>
      <p:sp>
        <p:nvSpPr>
          <p:cNvPr id="20" name="Text Placeholder 18">
            <a:extLst>
              <a:ext uri="{FF2B5EF4-FFF2-40B4-BE49-F238E27FC236}">
                <a16:creationId xmlns:a16="http://schemas.microsoft.com/office/drawing/2014/main" id="{FC152457-41E3-DC28-064D-1CF7C748C778}"/>
              </a:ext>
            </a:extLst>
          </p:cNvPr>
          <p:cNvSpPr>
            <a:spLocks noGrp="1"/>
          </p:cNvSpPr>
          <p:nvPr>
            <p:ph type="body" sz="quarter" idx="12"/>
          </p:nvPr>
        </p:nvSpPr>
        <p:spPr>
          <a:xfrm>
            <a:off x="9088003" y="4710128"/>
            <a:ext cx="2346325" cy="341889"/>
          </a:xfrm>
        </p:spPr>
        <p:txBody>
          <a:bodyPr>
            <a:normAutofit/>
          </a:bodyPr>
          <a:lstStyle>
            <a:lvl1pPr marL="0" indent="0" algn="ctr">
              <a:buNone/>
              <a:defRPr sz="1200" b="0" i="1">
                <a:solidFill>
                  <a:srgbClr val="E8A415"/>
                </a:solidFill>
                <a:latin typeface="AvenirBook" panose="02000503020000020003" pitchFamily="2" charset="0"/>
              </a:defRPr>
            </a:lvl1pPr>
          </a:lstStyle>
          <a:p>
            <a:pPr lvl="0"/>
            <a:endParaRPr lang="en-US" dirty="0"/>
          </a:p>
        </p:txBody>
      </p:sp>
      <p:sp>
        <p:nvSpPr>
          <p:cNvPr id="21" name="Rectangle 20">
            <a:extLst>
              <a:ext uri="{FF2B5EF4-FFF2-40B4-BE49-F238E27FC236}">
                <a16:creationId xmlns:a16="http://schemas.microsoft.com/office/drawing/2014/main" id="{F5DD8EEF-6E74-D824-1DA2-3F1B261EAB7E}"/>
              </a:ext>
            </a:extLst>
          </p:cNvPr>
          <p:cNvSpPr/>
          <p:nvPr userDrawn="1"/>
        </p:nvSpPr>
        <p:spPr>
          <a:xfrm rot="2555045">
            <a:off x="2074078" y="-2060467"/>
            <a:ext cx="243871" cy="8572605"/>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A49597D-C42E-F943-95E5-78A4654BA002}"/>
              </a:ext>
            </a:extLst>
          </p:cNvPr>
          <p:cNvSpPr/>
          <p:nvPr userDrawn="1"/>
        </p:nvSpPr>
        <p:spPr>
          <a:xfrm rot="1410900">
            <a:off x="1691240" y="-1405013"/>
            <a:ext cx="110299" cy="9007567"/>
          </a:xfrm>
          <a:prstGeom prst="rect">
            <a:avLst/>
          </a:prstGeom>
          <a:solidFill>
            <a:srgbClr val="E8A4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5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2718461"/>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333275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3332751"/>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3776100"/>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3776101"/>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19004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with Headshot">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852317"/>
            <a:ext cx="6733309" cy="584775"/>
          </a:xfrm>
          <a:prstGeom prst="rect">
            <a:avLst/>
          </a:prstGeom>
          <a:noFill/>
        </p:spPr>
        <p:txBody>
          <a:bodyPr wrap="square" rtlCol="0">
            <a:spAutoFit/>
          </a:bodyPr>
          <a:lstStyle/>
          <a:p>
            <a:pPr algn="ctr"/>
            <a:r>
              <a:rPr lang="en-US" sz="3200" dirty="0">
                <a:solidFill>
                  <a:srgbClr val="E8A415"/>
                </a:solidFill>
                <a:latin typeface="Trade Gothic LT Std Extended" panose="00000505000000000000" pitchFamily="50" charset="0"/>
              </a:rPr>
              <a:t>Thank You</a:t>
            </a:r>
          </a:p>
        </p:txBody>
      </p:sp>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259CF650-8249-4D6A-4824-EF4216827B5B}"/>
              </a:ext>
            </a:extLst>
          </p:cNvPr>
          <p:cNvSpPr>
            <a:spLocks noGrp="1"/>
          </p:cNvSpPr>
          <p:nvPr>
            <p:ph type="pic" sz="quarter" idx="12"/>
          </p:nvPr>
        </p:nvSpPr>
        <p:spPr>
          <a:xfrm>
            <a:off x="5103811" y="1696962"/>
            <a:ext cx="1984375" cy="1984375"/>
          </a:xfrm>
        </p:spPr>
        <p:txBody>
          <a:bodyPr/>
          <a:lstStyle/>
          <a:p>
            <a:endParaRPr lang="en-US"/>
          </a:p>
        </p:txBody>
      </p:sp>
    </p:spTree>
    <p:extLst>
      <p:ext uri="{BB962C8B-B14F-4D97-AF65-F5344CB8AC3E}">
        <p14:creationId xmlns:p14="http://schemas.microsoft.com/office/powerpoint/2010/main" val="3044453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 to Action">
    <p:spTree>
      <p:nvGrpSpPr>
        <p:cNvPr id="1" name=""/>
        <p:cNvGrpSpPr/>
        <p:nvPr/>
      </p:nvGrpSpPr>
      <p:grpSpPr>
        <a:xfrm>
          <a:off x="0" y="0"/>
          <a:ext cx="0" cy="0"/>
          <a:chOff x="0" y="0"/>
          <a:chExt cx="0" cy="0"/>
        </a:xfrm>
      </p:grpSpPr>
      <p:pic>
        <p:nvPicPr>
          <p:cNvPr id="7" name="Picture 6" descr="A black background with waves&#10;&#10;Description automatically generated">
            <a:extLst>
              <a:ext uri="{FF2B5EF4-FFF2-40B4-BE49-F238E27FC236}">
                <a16:creationId xmlns:a16="http://schemas.microsoft.com/office/drawing/2014/main" id="{30639D78-D207-330F-13B8-ADF810C88B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11" name="Text Placeholder 10">
            <a:extLst>
              <a:ext uri="{FF2B5EF4-FFF2-40B4-BE49-F238E27FC236}">
                <a16:creationId xmlns:a16="http://schemas.microsoft.com/office/drawing/2014/main" id="{76E3302A-59D7-F843-A99C-359883AB480F}"/>
              </a:ext>
            </a:extLst>
          </p:cNvPr>
          <p:cNvSpPr>
            <a:spLocks noGrp="1"/>
          </p:cNvSpPr>
          <p:nvPr>
            <p:ph type="body" sz="quarter" idx="10"/>
          </p:nvPr>
        </p:nvSpPr>
        <p:spPr>
          <a:xfrm>
            <a:off x="4793672" y="446660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pic>
        <p:nvPicPr>
          <p:cNvPr id="13" name="Graphic 12" descr="Receiver with solid fill">
            <a:extLst>
              <a:ext uri="{FF2B5EF4-FFF2-40B4-BE49-F238E27FC236}">
                <a16:creationId xmlns:a16="http://schemas.microsoft.com/office/drawing/2014/main" id="{7045CE09-2520-F1F5-3493-50E6CE3F027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6925" y="4466607"/>
            <a:ext cx="352055" cy="352055"/>
          </a:xfrm>
          <a:prstGeom prst="rect">
            <a:avLst/>
          </a:prstGeom>
        </p:spPr>
      </p:pic>
      <p:pic>
        <p:nvPicPr>
          <p:cNvPr id="15" name="Graphic 14" descr="Email with solid fill">
            <a:extLst>
              <a:ext uri="{FF2B5EF4-FFF2-40B4-BE49-F238E27FC236}">
                <a16:creationId xmlns:a16="http://schemas.microsoft.com/office/drawing/2014/main" id="{CF451C1B-5A18-45CF-6349-50527E2DAAE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16925" y="4909956"/>
            <a:ext cx="352056" cy="352056"/>
          </a:xfrm>
          <a:prstGeom prst="rect">
            <a:avLst/>
          </a:prstGeom>
        </p:spPr>
      </p:pic>
      <p:sp>
        <p:nvSpPr>
          <p:cNvPr id="16" name="Text Placeholder 10">
            <a:extLst>
              <a:ext uri="{FF2B5EF4-FFF2-40B4-BE49-F238E27FC236}">
                <a16:creationId xmlns:a16="http://schemas.microsoft.com/office/drawing/2014/main" id="{2722542A-EEB6-C956-D79D-4A1F19098444}"/>
              </a:ext>
            </a:extLst>
          </p:cNvPr>
          <p:cNvSpPr>
            <a:spLocks noGrp="1"/>
          </p:cNvSpPr>
          <p:nvPr>
            <p:ph type="body" sz="quarter" idx="11"/>
          </p:nvPr>
        </p:nvSpPr>
        <p:spPr>
          <a:xfrm>
            <a:off x="4793672" y="4909957"/>
            <a:ext cx="3685310" cy="352055"/>
          </a:xfrm>
        </p:spPr>
        <p:txBody>
          <a:bodyPr>
            <a:normAutofit/>
          </a:bodyPr>
          <a:lstStyle>
            <a:lvl1pPr marL="0" indent="0" algn="l">
              <a:buNone/>
              <a:defRPr sz="2000">
                <a:solidFill>
                  <a:schemeClr val="bg1"/>
                </a:solidFill>
              </a:defRPr>
            </a:lvl1pPr>
            <a:lvl2pPr marL="457200" indent="0" algn="ctr">
              <a:buNone/>
              <a:defRPr sz="1800">
                <a:solidFill>
                  <a:schemeClr val="bg1"/>
                </a:solidFill>
              </a:defRPr>
            </a:lvl2pPr>
            <a:lvl3pPr marL="914400" indent="0" algn="ctr">
              <a:buNone/>
              <a:defRPr sz="16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6CE13959-E251-64A7-650A-639B68183BC2}"/>
              </a:ext>
            </a:extLst>
          </p:cNvPr>
          <p:cNvSpPr>
            <a:spLocks noGrp="1"/>
          </p:cNvSpPr>
          <p:nvPr>
            <p:ph type="body" sz="quarter" idx="12"/>
          </p:nvPr>
        </p:nvSpPr>
        <p:spPr>
          <a:xfrm>
            <a:off x="3092449" y="1823452"/>
            <a:ext cx="6007100" cy="2027238"/>
          </a:xfrm>
        </p:spPr>
        <p:txBody>
          <a:bodyPr>
            <a:normAutofit/>
          </a:bodyPr>
          <a:lstStyle>
            <a:lvl1pPr marL="0" indent="0" algn="ctr">
              <a:buNone/>
              <a:defRPr sz="36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962539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losing No Contacts">
    <p:spTree>
      <p:nvGrpSpPr>
        <p:cNvPr id="1" name=""/>
        <p:cNvGrpSpPr/>
        <p:nvPr/>
      </p:nvGrpSpPr>
      <p:grpSpPr>
        <a:xfrm>
          <a:off x="0" y="0"/>
          <a:ext cx="0" cy="0"/>
          <a:chOff x="0" y="0"/>
          <a:chExt cx="0" cy="0"/>
        </a:xfrm>
      </p:grpSpPr>
      <p:pic>
        <p:nvPicPr>
          <p:cNvPr id="5" name="Picture 4" descr="A black background with waves&#10;&#10;Description automatically generated">
            <a:extLst>
              <a:ext uri="{FF2B5EF4-FFF2-40B4-BE49-F238E27FC236}">
                <a16:creationId xmlns:a16="http://schemas.microsoft.com/office/drawing/2014/main" id="{6DEC027E-4FA8-B0AB-7AC7-C971C832A0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689" y="1223496"/>
            <a:ext cx="7870620" cy="4411007"/>
          </a:xfrm>
          <a:prstGeom prst="rect">
            <a:avLst/>
          </a:prstGeom>
        </p:spPr>
      </p:pic>
      <p:sp>
        <p:nvSpPr>
          <p:cNvPr id="9" name="TextBox 8">
            <a:extLst>
              <a:ext uri="{FF2B5EF4-FFF2-40B4-BE49-F238E27FC236}">
                <a16:creationId xmlns:a16="http://schemas.microsoft.com/office/drawing/2014/main" id="{DE521429-2EDC-AB7D-D8EC-DD0022835CCA}"/>
              </a:ext>
            </a:extLst>
          </p:cNvPr>
          <p:cNvSpPr txBox="1"/>
          <p:nvPr userDrawn="1"/>
        </p:nvSpPr>
        <p:spPr>
          <a:xfrm>
            <a:off x="2729345" y="3508086"/>
            <a:ext cx="6733309" cy="707886"/>
          </a:xfrm>
          <a:prstGeom prst="rect">
            <a:avLst/>
          </a:prstGeom>
          <a:noFill/>
        </p:spPr>
        <p:txBody>
          <a:bodyPr wrap="square" rtlCol="0">
            <a:spAutoFit/>
          </a:bodyPr>
          <a:lstStyle/>
          <a:p>
            <a:pPr algn="ctr"/>
            <a:r>
              <a:rPr lang="en-US" sz="4000" dirty="0">
                <a:solidFill>
                  <a:schemeClr val="bg1"/>
                </a:solidFill>
                <a:latin typeface="Trade Gothic LT Std Extended" panose="00000505000000000000" pitchFamily="50" charset="0"/>
              </a:rPr>
              <a:t>Thank You</a:t>
            </a:r>
          </a:p>
        </p:txBody>
      </p:sp>
      <p:pic>
        <p:nvPicPr>
          <p:cNvPr id="2" name="Graphic 1">
            <a:extLst>
              <a:ext uri="{FF2B5EF4-FFF2-40B4-BE49-F238E27FC236}">
                <a16:creationId xmlns:a16="http://schemas.microsoft.com/office/drawing/2014/main" id="{9980AA0B-C3F0-6060-3756-1045D60A480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40201" y="3340678"/>
            <a:ext cx="241432" cy="1096966"/>
          </a:xfrm>
          <a:prstGeom prst="rect">
            <a:avLst/>
          </a:prstGeom>
        </p:spPr>
      </p:pic>
      <p:pic>
        <p:nvPicPr>
          <p:cNvPr id="3" name="Graphic 2">
            <a:extLst>
              <a:ext uri="{FF2B5EF4-FFF2-40B4-BE49-F238E27FC236}">
                <a16:creationId xmlns:a16="http://schemas.microsoft.com/office/drawing/2014/main" id="{522DA66C-4EE2-8698-FE22-41AACB3236B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H="1">
            <a:off x="7810369" y="3340678"/>
            <a:ext cx="241432" cy="1096966"/>
          </a:xfrm>
          <a:prstGeom prst="rect">
            <a:avLst/>
          </a:prstGeom>
        </p:spPr>
      </p:pic>
      <p:pic>
        <p:nvPicPr>
          <p:cNvPr id="4" name="Graphic 3">
            <a:extLst>
              <a:ext uri="{FF2B5EF4-FFF2-40B4-BE49-F238E27FC236}">
                <a16:creationId xmlns:a16="http://schemas.microsoft.com/office/drawing/2014/main" id="{02684BF0-23AC-03E2-8170-F6D2A146005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14371" y="1957096"/>
            <a:ext cx="1674091" cy="1171145"/>
          </a:xfrm>
          <a:prstGeom prst="rect">
            <a:avLst/>
          </a:prstGeom>
        </p:spPr>
      </p:pic>
      <p:sp>
        <p:nvSpPr>
          <p:cNvPr id="6" name="TextBox 5">
            <a:extLst>
              <a:ext uri="{FF2B5EF4-FFF2-40B4-BE49-F238E27FC236}">
                <a16:creationId xmlns:a16="http://schemas.microsoft.com/office/drawing/2014/main" id="{2428F1CF-A3AC-C2F4-90C2-4BF0A600D9E3}"/>
              </a:ext>
            </a:extLst>
          </p:cNvPr>
          <p:cNvSpPr txBox="1"/>
          <p:nvPr userDrawn="1"/>
        </p:nvSpPr>
        <p:spPr>
          <a:xfrm>
            <a:off x="2090057" y="5823857"/>
            <a:ext cx="8436429" cy="707886"/>
          </a:xfrm>
          <a:prstGeom prst="rect">
            <a:avLst/>
          </a:prstGeom>
          <a:noFill/>
        </p:spPr>
        <p:txBody>
          <a:bodyPr wrap="square" rtlCol="0">
            <a:spAutoFit/>
          </a:bodyPr>
          <a:lstStyle/>
          <a:p>
            <a:pPr marR="365760" algn="just" defTabSz="957263">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Level Four Group, LLC is a division of CRI Capital Group, LLC, a subsidiary of CRI Advisors, LLC. “CRI" is the brand name under which Carr, Riggs &amp; Ingram, L.L.C. (“CPA Firm”) and CRI Advisors, LLC (“Advisors”) and its subsidiary entities provide professional services. CPA Firm and Advisors (and its subsidiary entities) practice as an alternative practice structure in accordance with the AICPA Code of Professional Conduct and applicable law, regulations and professional standards. CPA Firm is a licensed independent CPA firm that provides attest services to its clients, and Advisors and its subsidiary entities provide tax and business consulting services to their clients. Advisors and its subsidiary entities are not licensed CPA firms.</a:t>
            </a:r>
          </a:p>
          <a:p>
            <a:pPr marR="365760" algn="just">
              <a:spcBef>
                <a:spcPts val="0"/>
              </a:spcBef>
              <a:spcAft>
                <a:spcPts val="0"/>
              </a:spcAft>
            </a:pPr>
            <a:r>
              <a:rPr lang="en-US" sz="800" dirty="0">
                <a:effectLst/>
                <a:latin typeface="Arial Narrow" panose="020B0606020202030204" pitchFamily="34" charset="0"/>
                <a:ea typeface="Trade Gothic LT Std Cn" panose="020B0606020502020204" pitchFamily="2" charset="0"/>
                <a:cs typeface="Trade Gothic LT Std Cn" panose="020B0606020502020204" pitchFamily="2" charset="0"/>
              </a:rPr>
              <a:t> </a:t>
            </a:r>
          </a:p>
        </p:txBody>
      </p:sp>
    </p:spTree>
    <p:extLst>
      <p:ext uri="{BB962C8B-B14F-4D97-AF65-F5344CB8AC3E}">
        <p14:creationId xmlns:p14="http://schemas.microsoft.com/office/powerpoint/2010/main" val="1804319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33B0CF-1F31-03B7-3232-FBDAD3A204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7A4566-ED13-6978-79B0-4C4EB70EF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9F9B09F-12A2-4A63-2DA8-F28719358B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1EC14D9-7FC9-4E8A-B005-082D84A88EB4}" type="datetimeFigureOut">
              <a:rPr lang="en-US" smtClean="0"/>
              <a:t>9/18/2025</a:t>
            </a:fld>
            <a:endParaRPr lang="en-US"/>
          </a:p>
        </p:txBody>
      </p:sp>
      <p:sp>
        <p:nvSpPr>
          <p:cNvPr id="5" name="Footer Placeholder 4">
            <a:extLst>
              <a:ext uri="{FF2B5EF4-FFF2-40B4-BE49-F238E27FC236}">
                <a16:creationId xmlns:a16="http://schemas.microsoft.com/office/drawing/2014/main" id="{916EA194-4E0E-E72D-7C4D-3F83DC1C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BC233BC-57D6-BCCD-B491-FBADC59474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8DF019-AB86-4CD5-89DD-428FA2EDD39E}" type="slidenum">
              <a:rPr lang="en-US" smtClean="0"/>
              <a:t>‹#›</a:t>
            </a:fld>
            <a:endParaRPr lang="en-US"/>
          </a:p>
        </p:txBody>
      </p:sp>
    </p:spTree>
    <p:extLst>
      <p:ext uri="{BB962C8B-B14F-4D97-AF65-F5344CB8AC3E}">
        <p14:creationId xmlns:p14="http://schemas.microsoft.com/office/powerpoint/2010/main" val="3840471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64" r:id="rId8"/>
    <p:sldLayoutId id="2147483662" r:id="rId9"/>
    <p:sldLayoutId id="2147483655" r:id="rId10"/>
    <p:sldLayoutId id="2147483660" r:id="rId11"/>
    <p:sldLayoutId id="2147483661" r:id="rId12"/>
    <p:sldLayoutId id="214748366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kern="1200">
          <a:solidFill>
            <a:schemeClr val="tx1"/>
          </a:solidFill>
          <a:latin typeface="Trade Gothic LT Std Extended" panose="00000505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3000" b="-8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7CE36-EA85-258F-D394-3F798CA36A57}"/>
              </a:ext>
            </a:extLst>
          </p:cNvPr>
          <p:cNvSpPr>
            <a:spLocks noGrp="1"/>
          </p:cNvSpPr>
          <p:nvPr>
            <p:ph type="ctrTitle"/>
          </p:nvPr>
        </p:nvSpPr>
        <p:spPr/>
        <p:txBody>
          <a:bodyPr/>
          <a:lstStyle/>
          <a:p>
            <a:r>
              <a:rPr lang="en-US" dirty="0"/>
              <a:t>Wealth Building Class</a:t>
            </a:r>
          </a:p>
        </p:txBody>
      </p:sp>
      <p:sp>
        <p:nvSpPr>
          <p:cNvPr id="3" name="Subtitle 2">
            <a:extLst>
              <a:ext uri="{FF2B5EF4-FFF2-40B4-BE49-F238E27FC236}">
                <a16:creationId xmlns:a16="http://schemas.microsoft.com/office/drawing/2014/main" id="{6C4893C0-B153-73B7-1ACD-BB0757DEDD47}"/>
              </a:ext>
            </a:extLst>
          </p:cNvPr>
          <p:cNvSpPr>
            <a:spLocks noGrp="1"/>
          </p:cNvSpPr>
          <p:nvPr>
            <p:ph type="subTitle" idx="1"/>
          </p:nvPr>
        </p:nvSpPr>
        <p:spPr/>
        <p:txBody>
          <a:bodyPr/>
          <a:lstStyle/>
          <a:p>
            <a:r>
              <a:rPr lang="en-US" dirty="0"/>
              <a:t>Budgeting</a:t>
            </a:r>
          </a:p>
        </p:txBody>
      </p:sp>
      <p:pic>
        <p:nvPicPr>
          <p:cNvPr id="5" name="Graphic 4">
            <a:extLst>
              <a:ext uri="{FF2B5EF4-FFF2-40B4-BE49-F238E27FC236}">
                <a16:creationId xmlns:a16="http://schemas.microsoft.com/office/drawing/2014/main" id="{E5CE906D-0FF4-F0C4-7745-443605709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5336" y="841952"/>
            <a:ext cx="3063301" cy="1114423"/>
          </a:xfrm>
          <a:prstGeom prst="rect">
            <a:avLst/>
          </a:prstGeom>
        </p:spPr>
      </p:pic>
    </p:spTree>
    <p:extLst>
      <p:ext uri="{BB962C8B-B14F-4D97-AF65-F5344CB8AC3E}">
        <p14:creationId xmlns:p14="http://schemas.microsoft.com/office/powerpoint/2010/main" val="1898376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83425-A54F-5DD2-CBB1-7E6C86EE5FF4}"/>
              </a:ext>
            </a:extLst>
          </p:cNvPr>
          <p:cNvSpPr>
            <a:spLocks noGrp="1"/>
          </p:cNvSpPr>
          <p:nvPr>
            <p:ph type="title"/>
          </p:nvPr>
        </p:nvSpPr>
        <p:spPr/>
        <p:txBody>
          <a:bodyPr/>
          <a:lstStyle/>
          <a:p>
            <a:r>
              <a:rPr lang="en-US" dirty="0"/>
              <a:t>Control Your Money or Your Money Will Control You</a:t>
            </a:r>
          </a:p>
        </p:txBody>
      </p:sp>
      <p:sp>
        <p:nvSpPr>
          <p:cNvPr id="3" name="Content Placeholder 2">
            <a:extLst>
              <a:ext uri="{FF2B5EF4-FFF2-40B4-BE49-F238E27FC236}">
                <a16:creationId xmlns:a16="http://schemas.microsoft.com/office/drawing/2014/main" id="{35850487-02A9-B0A6-AB99-CCCE90F7E9FC}"/>
              </a:ext>
            </a:extLst>
          </p:cNvPr>
          <p:cNvSpPr>
            <a:spLocks noGrp="1"/>
          </p:cNvSpPr>
          <p:nvPr>
            <p:ph idx="1"/>
          </p:nvPr>
        </p:nvSpPr>
        <p:spPr>
          <a:xfrm>
            <a:off x="1358780" y="2534969"/>
            <a:ext cx="9995019" cy="3641993"/>
          </a:xfrm>
        </p:spPr>
        <p:txBody>
          <a:bodyPr>
            <a:normAutofit/>
          </a:bodyPr>
          <a:lstStyle/>
          <a:p>
            <a:r>
              <a:rPr lang="en-US" dirty="0">
                <a:latin typeface="Avenir Book" panose="020B0503020203020204" pitchFamily="34" charset="-78"/>
                <a:cs typeface="Avenir Book" panose="020B0503020203020204" pitchFamily="34" charset="-78"/>
              </a:rPr>
              <a:t>Know what every dollar will do before it gets into your hand</a:t>
            </a:r>
          </a:p>
          <a:p>
            <a:endParaRPr lang="en-US" dirty="0">
              <a:latin typeface="Avenir Book" panose="020B0503020203020204" pitchFamily="34" charset="-78"/>
              <a:cs typeface="Avenir Book" panose="020B0503020203020204" pitchFamily="34" charset="-78"/>
            </a:endParaRPr>
          </a:p>
          <a:p>
            <a:r>
              <a:rPr lang="en-US" dirty="0">
                <a:latin typeface="Avenir Book" panose="020B0503020203020204" pitchFamily="34" charset="-78"/>
                <a:cs typeface="Avenir Book" panose="020B0503020203020204" pitchFamily="34" charset="-78"/>
              </a:rPr>
              <a:t>Money without a purpose almost always flies away</a:t>
            </a:r>
          </a:p>
          <a:p>
            <a:endParaRPr lang="en-US" dirty="0">
              <a:latin typeface="Avenir Book" panose="020B0503020203020204" pitchFamily="34" charset="-78"/>
              <a:cs typeface="Avenir Book" panose="020B0503020203020204" pitchFamily="34" charset="-78"/>
            </a:endParaRPr>
          </a:p>
          <a:p>
            <a:r>
              <a:rPr lang="en-US" dirty="0">
                <a:latin typeface="Avenir Book" panose="020B0503020203020204" pitchFamily="34" charset="-78"/>
                <a:cs typeface="Avenir Book" panose="020B0503020203020204" pitchFamily="34" charset="-78"/>
              </a:rPr>
              <a:t>When you own your numbers, you will control your cash flow rather than reacting to your bills</a:t>
            </a:r>
          </a:p>
          <a:p>
            <a:endParaRPr lang="en-US" dirty="0">
              <a:latin typeface="Avenir Book" panose="020B0503020203020204" pitchFamily="34" charset="-78"/>
              <a:cs typeface="Avenir Book" panose="020B0503020203020204" pitchFamily="34" charset="-78"/>
            </a:endParaRPr>
          </a:p>
        </p:txBody>
      </p:sp>
    </p:spTree>
    <p:extLst>
      <p:ext uri="{BB962C8B-B14F-4D97-AF65-F5344CB8AC3E}">
        <p14:creationId xmlns:p14="http://schemas.microsoft.com/office/powerpoint/2010/main" val="1520505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A8F22-19EF-4B8D-7809-4A1DF4F64B28}"/>
              </a:ext>
            </a:extLst>
          </p:cNvPr>
          <p:cNvSpPr>
            <a:spLocks noGrp="1"/>
          </p:cNvSpPr>
          <p:nvPr>
            <p:ph type="title"/>
          </p:nvPr>
        </p:nvSpPr>
        <p:spPr>
          <a:xfrm>
            <a:off x="838200" y="365125"/>
            <a:ext cx="10515600" cy="1325563"/>
          </a:xfrm>
        </p:spPr>
        <p:txBody>
          <a:bodyPr anchor="ctr">
            <a:normAutofit/>
          </a:bodyPr>
          <a:lstStyle/>
          <a:p>
            <a:r>
              <a:rPr lang="en-US" dirty="0"/>
              <a:t>Put It On Paper</a:t>
            </a:r>
          </a:p>
        </p:txBody>
      </p:sp>
      <p:sp>
        <p:nvSpPr>
          <p:cNvPr id="3" name="Content Placeholder 2">
            <a:extLst>
              <a:ext uri="{FF2B5EF4-FFF2-40B4-BE49-F238E27FC236}">
                <a16:creationId xmlns:a16="http://schemas.microsoft.com/office/drawing/2014/main" id="{FCC0D6AA-FEF2-04BF-1C73-B4737298BEF0}"/>
              </a:ext>
            </a:extLst>
          </p:cNvPr>
          <p:cNvSpPr>
            <a:spLocks noGrp="1"/>
          </p:cNvSpPr>
          <p:nvPr>
            <p:ph sz="half" idx="1"/>
          </p:nvPr>
        </p:nvSpPr>
        <p:spPr>
          <a:xfrm>
            <a:off x="838200" y="1825625"/>
            <a:ext cx="4819116" cy="4351338"/>
          </a:xfrm>
        </p:spPr>
        <p:txBody>
          <a:bodyPr>
            <a:normAutofit lnSpcReduction="10000"/>
          </a:bodyPr>
          <a:lstStyle/>
          <a:p>
            <a:r>
              <a:rPr lang="en-US" dirty="0"/>
              <a:t>Start with what you think you spend</a:t>
            </a:r>
          </a:p>
          <a:p>
            <a:r>
              <a:rPr lang="en-US" dirty="0"/>
              <a:t>Pull your statements to see what you actually spent	</a:t>
            </a:r>
          </a:p>
          <a:p>
            <a:r>
              <a:rPr lang="en-US" dirty="0"/>
              <a:t>No judgement: we are looking at the past which cannot be changed to determine what you want to adjust in the present which will change your future</a:t>
            </a:r>
          </a:p>
          <a:p>
            <a:endParaRPr lang="en-US" dirty="0"/>
          </a:p>
        </p:txBody>
      </p:sp>
      <p:pic>
        <p:nvPicPr>
          <p:cNvPr id="7" name="Picture 6">
            <a:extLst>
              <a:ext uri="{FF2B5EF4-FFF2-40B4-BE49-F238E27FC236}">
                <a16:creationId xmlns:a16="http://schemas.microsoft.com/office/drawing/2014/main" id="{3F32B8A6-AA9A-AC90-7620-3D2A8F8B4F01}"/>
              </a:ext>
            </a:extLst>
          </p:cNvPr>
          <p:cNvPicPr>
            <a:picLocks noChangeAspect="1"/>
          </p:cNvPicPr>
          <p:nvPr/>
        </p:nvPicPr>
        <p:blipFill>
          <a:blip r:embed="rId2"/>
          <a:stretch>
            <a:fillRect/>
          </a:stretch>
        </p:blipFill>
        <p:spPr>
          <a:xfrm>
            <a:off x="6833663" y="914401"/>
            <a:ext cx="4185425" cy="53641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2358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4D74F-4044-DA7E-649C-0409792544CC}"/>
              </a:ext>
            </a:extLst>
          </p:cNvPr>
          <p:cNvSpPr>
            <a:spLocks noGrp="1"/>
          </p:cNvSpPr>
          <p:nvPr>
            <p:ph type="title"/>
          </p:nvPr>
        </p:nvSpPr>
        <p:spPr/>
        <p:txBody>
          <a:bodyPr/>
          <a:lstStyle/>
          <a:p>
            <a:r>
              <a:rPr lang="en-US" dirty="0"/>
              <a:t>Online Tools</a:t>
            </a:r>
          </a:p>
        </p:txBody>
      </p:sp>
      <p:sp>
        <p:nvSpPr>
          <p:cNvPr id="3" name="Content Placeholder 2">
            <a:extLst>
              <a:ext uri="{FF2B5EF4-FFF2-40B4-BE49-F238E27FC236}">
                <a16:creationId xmlns:a16="http://schemas.microsoft.com/office/drawing/2014/main" id="{8145E09E-248D-90EE-4420-6AF7BE0EB531}"/>
              </a:ext>
            </a:extLst>
          </p:cNvPr>
          <p:cNvSpPr>
            <a:spLocks noGrp="1"/>
          </p:cNvSpPr>
          <p:nvPr>
            <p:ph idx="1"/>
          </p:nvPr>
        </p:nvSpPr>
        <p:spPr/>
        <p:txBody>
          <a:bodyPr/>
          <a:lstStyle/>
          <a:p>
            <a:r>
              <a:rPr lang="en-US" dirty="0"/>
              <a:t>Level Four Personal Financial Website</a:t>
            </a:r>
          </a:p>
          <a:p>
            <a:endParaRPr lang="en-US" dirty="0"/>
          </a:p>
          <a:p>
            <a:r>
              <a:rPr lang="en-US" dirty="0"/>
              <a:t>Quicken, Mint, Every Dollar, etc.</a:t>
            </a:r>
          </a:p>
          <a:p>
            <a:endParaRPr lang="en-US" dirty="0"/>
          </a:p>
          <a:p>
            <a:r>
              <a:rPr lang="en-US" dirty="0"/>
              <a:t>Whichever site you use, it should pull each transaction for you automatically</a:t>
            </a:r>
          </a:p>
          <a:p>
            <a:endParaRPr lang="en-US" dirty="0"/>
          </a:p>
        </p:txBody>
      </p:sp>
    </p:spTree>
    <p:extLst>
      <p:ext uri="{BB962C8B-B14F-4D97-AF65-F5344CB8AC3E}">
        <p14:creationId xmlns:p14="http://schemas.microsoft.com/office/powerpoint/2010/main" val="1300346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AE55A-1D58-FA32-DD03-86A010A3A3C8}"/>
              </a:ext>
            </a:extLst>
          </p:cNvPr>
          <p:cNvSpPr>
            <a:spLocks noGrp="1"/>
          </p:cNvSpPr>
          <p:nvPr>
            <p:ph type="title"/>
          </p:nvPr>
        </p:nvSpPr>
        <p:spPr/>
        <p:txBody>
          <a:bodyPr/>
          <a:lstStyle/>
          <a:p>
            <a:r>
              <a:rPr lang="en-US" dirty="0"/>
              <a:t>Set Rules/Parameters</a:t>
            </a:r>
          </a:p>
        </p:txBody>
      </p:sp>
      <p:sp>
        <p:nvSpPr>
          <p:cNvPr id="3" name="Content Placeholder 2">
            <a:extLst>
              <a:ext uri="{FF2B5EF4-FFF2-40B4-BE49-F238E27FC236}">
                <a16:creationId xmlns:a16="http://schemas.microsoft.com/office/drawing/2014/main" id="{797442C0-8349-D732-F6B7-457B6D7A159F}"/>
              </a:ext>
            </a:extLst>
          </p:cNvPr>
          <p:cNvSpPr>
            <a:spLocks noGrp="1"/>
          </p:cNvSpPr>
          <p:nvPr>
            <p:ph idx="1"/>
          </p:nvPr>
        </p:nvSpPr>
        <p:spPr/>
        <p:txBody>
          <a:bodyPr>
            <a:normAutofit/>
          </a:bodyPr>
          <a:lstStyle/>
          <a:p>
            <a:r>
              <a:rPr lang="en-US" dirty="0">
                <a:latin typeface="Avenir Book" panose="020B0503020203020204" pitchFamily="34" charset="-78"/>
                <a:cs typeface="Avenir Book" panose="020B0503020203020204" pitchFamily="34" charset="-78"/>
              </a:rPr>
              <a:t>Organize the data pulled into the site</a:t>
            </a:r>
          </a:p>
          <a:p>
            <a:pPr lvl="2"/>
            <a:r>
              <a:rPr lang="en-US" dirty="0">
                <a:latin typeface="Avenir Book" panose="020B0503020203020204" pitchFamily="34" charset="-78"/>
                <a:cs typeface="Avenir Book" panose="020B0503020203020204" pitchFamily="34" charset="-78"/>
              </a:rPr>
              <a:t>Start with the past 30 days</a:t>
            </a:r>
          </a:p>
          <a:p>
            <a:pPr lvl="2"/>
            <a:r>
              <a:rPr lang="en-US" dirty="0">
                <a:latin typeface="Avenir Book" panose="020B0503020203020204" pitchFamily="34" charset="-78"/>
                <a:cs typeface="Avenir Book" panose="020B0503020203020204" pitchFamily="34" charset="-78"/>
              </a:rPr>
              <a:t>Pull back to 90 days</a:t>
            </a:r>
          </a:p>
          <a:p>
            <a:pPr lvl="2"/>
            <a:r>
              <a:rPr lang="en-US" dirty="0">
                <a:latin typeface="Avenir Book" panose="020B0503020203020204" pitchFamily="34" charset="-78"/>
                <a:cs typeface="Avenir Book" panose="020B0503020203020204" pitchFamily="34" charset="-78"/>
              </a:rPr>
              <a:t>Pull back to YTD</a:t>
            </a:r>
          </a:p>
          <a:p>
            <a:r>
              <a:rPr lang="en-US" dirty="0">
                <a:solidFill>
                  <a:srgbClr val="000000"/>
                </a:solidFill>
                <a:latin typeface="Avenir Book" panose="020B0503020203020204" pitchFamily="34" charset="-78"/>
                <a:ea typeface="Calibri" panose="020F0502020204030204" pitchFamily="34" charset="0"/>
                <a:cs typeface="Avenir Book" panose="020B0503020203020204" pitchFamily="34" charset="-78"/>
              </a:rPr>
              <a:t>Setting rules will organize past transactions and assign future transactions to the category you choose</a:t>
            </a:r>
          </a:p>
          <a:p>
            <a:r>
              <a:rPr lang="en-US" dirty="0">
                <a:solidFill>
                  <a:srgbClr val="000000"/>
                </a:solidFill>
                <a:latin typeface="Avenir Book" panose="020B0503020203020204" pitchFamily="34" charset="-78"/>
                <a:ea typeface="Calibri" panose="020F0502020204030204" pitchFamily="34" charset="0"/>
                <a:cs typeface="Avenir Book" panose="020B0503020203020204" pitchFamily="34" charset="-78"/>
              </a:rPr>
              <a:t>Rules can be based on dollar amount, a dollar range, specific dates and/or date ranges</a:t>
            </a:r>
          </a:p>
          <a:p>
            <a:r>
              <a:rPr lang="en-US" dirty="0">
                <a:solidFill>
                  <a:srgbClr val="000000"/>
                </a:solidFill>
                <a:latin typeface="Avenir Book" panose="020B0503020203020204" pitchFamily="34" charset="-78"/>
                <a:ea typeface="Calibri" panose="020F0502020204030204" pitchFamily="34" charset="0"/>
                <a:cs typeface="Avenir Book" panose="020B0503020203020204" pitchFamily="34" charset="-78"/>
              </a:rPr>
              <a:t>Set rules so you have confidence in your category numbers</a:t>
            </a:r>
            <a:endParaRPr lang="en-US" sz="1600" dirty="0">
              <a:latin typeface="Avenir Book" panose="020B0503020203020204" pitchFamily="34" charset="-78"/>
              <a:cs typeface="Avenir Book" panose="020B0503020203020204" pitchFamily="34" charset="-78"/>
            </a:endParaRPr>
          </a:p>
          <a:p>
            <a:endParaRPr lang="en-US" sz="1600" dirty="0">
              <a:latin typeface="Avenir Book" panose="020B0503020203020204" pitchFamily="34" charset="-78"/>
              <a:cs typeface="Avenir Book" panose="020B0503020203020204" pitchFamily="34" charset="-78"/>
            </a:endParaRPr>
          </a:p>
        </p:txBody>
      </p:sp>
    </p:spTree>
    <p:extLst>
      <p:ext uri="{BB962C8B-B14F-4D97-AF65-F5344CB8AC3E}">
        <p14:creationId xmlns:p14="http://schemas.microsoft.com/office/powerpoint/2010/main" val="2309928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69AF-E52F-622C-E805-71978FF4A75C}"/>
              </a:ext>
            </a:extLst>
          </p:cNvPr>
          <p:cNvSpPr>
            <a:spLocks noGrp="1"/>
          </p:cNvSpPr>
          <p:nvPr>
            <p:ph type="title"/>
          </p:nvPr>
        </p:nvSpPr>
        <p:spPr/>
        <p:txBody>
          <a:bodyPr/>
          <a:lstStyle/>
          <a:p>
            <a:r>
              <a:rPr lang="en-US" dirty="0"/>
              <a:t>Create First Budget Draft</a:t>
            </a:r>
          </a:p>
        </p:txBody>
      </p:sp>
      <p:sp>
        <p:nvSpPr>
          <p:cNvPr id="3" name="Content Placeholder 2">
            <a:extLst>
              <a:ext uri="{FF2B5EF4-FFF2-40B4-BE49-F238E27FC236}">
                <a16:creationId xmlns:a16="http://schemas.microsoft.com/office/drawing/2014/main" id="{D8E67EAD-341F-1819-0533-9DB0B7A9235B}"/>
              </a:ext>
            </a:extLst>
          </p:cNvPr>
          <p:cNvSpPr>
            <a:spLocks noGrp="1"/>
          </p:cNvSpPr>
          <p:nvPr>
            <p:ph idx="1"/>
          </p:nvPr>
        </p:nvSpPr>
        <p:spPr/>
        <p:txBody>
          <a:bodyPr>
            <a:normAutofit/>
          </a:bodyPr>
          <a:lstStyle/>
          <a:p>
            <a:r>
              <a:rPr lang="en-US" sz="2400" dirty="0">
                <a:latin typeface="Avenir Book" panose="020B0503020203020204" pitchFamily="34" charset="-78"/>
                <a:cs typeface="Avenir Book" panose="020B0503020203020204" pitchFamily="34" charset="-78"/>
              </a:rPr>
              <a:t>Once you know what you spent historically, decide if you want to spend </a:t>
            </a:r>
            <a:r>
              <a:rPr lang="en-US" sz="2400" u="sng" dirty="0">
                <a:latin typeface="Avenir Book" panose="020B0503020203020204" pitchFamily="34" charset="-78"/>
                <a:cs typeface="Avenir Book" panose="020B0503020203020204" pitchFamily="34" charset="-78"/>
              </a:rPr>
              <a:t>less</a:t>
            </a:r>
            <a:r>
              <a:rPr lang="en-US" sz="2400" dirty="0">
                <a:latin typeface="Avenir Book" panose="020B0503020203020204" pitchFamily="34" charset="-78"/>
                <a:cs typeface="Avenir Book" panose="020B0503020203020204" pitchFamily="34" charset="-78"/>
              </a:rPr>
              <a:t>, the </a:t>
            </a:r>
            <a:r>
              <a:rPr lang="en-US" sz="2400" u="sng" dirty="0">
                <a:latin typeface="Avenir Book" panose="020B0503020203020204" pitchFamily="34" charset="-78"/>
                <a:cs typeface="Avenir Book" panose="020B0503020203020204" pitchFamily="34" charset="-78"/>
              </a:rPr>
              <a:t>same</a:t>
            </a:r>
            <a:r>
              <a:rPr lang="en-US" sz="2400" dirty="0">
                <a:latin typeface="Avenir Book" panose="020B0503020203020204" pitchFamily="34" charset="-78"/>
                <a:cs typeface="Avenir Book" panose="020B0503020203020204" pitchFamily="34" charset="-78"/>
              </a:rPr>
              <a:t> or </a:t>
            </a:r>
            <a:r>
              <a:rPr lang="en-US" sz="2400" u="sng" dirty="0">
                <a:latin typeface="Avenir Book" panose="020B0503020203020204" pitchFamily="34" charset="-78"/>
                <a:cs typeface="Avenir Book" panose="020B0503020203020204" pitchFamily="34" charset="-78"/>
              </a:rPr>
              <a:t>more</a:t>
            </a:r>
            <a:r>
              <a:rPr lang="en-US" sz="2400" dirty="0">
                <a:latin typeface="Avenir Book" panose="020B0503020203020204" pitchFamily="34" charset="-78"/>
                <a:cs typeface="Avenir Book" panose="020B0503020203020204" pitchFamily="34" charset="-78"/>
              </a:rPr>
              <a:t> this month</a:t>
            </a:r>
          </a:p>
          <a:p>
            <a:r>
              <a:rPr lang="en-US" sz="2400" dirty="0">
                <a:latin typeface="Avenir Book" panose="020B0503020203020204" pitchFamily="34" charset="-78"/>
                <a:cs typeface="Avenir Book" panose="020B0503020203020204" pitchFamily="34" charset="-78"/>
              </a:rPr>
              <a:t>If you opt to </a:t>
            </a:r>
            <a:r>
              <a:rPr lang="en-US" sz="2400" u="sng" dirty="0">
                <a:latin typeface="Avenir Book" panose="020B0503020203020204" pitchFamily="34" charset="-78"/>
                <a:cs typeface="Avenir Book" panose="020B0503020203020204" pitchFamily="34" charset="-78"/>
              </a:rPr>
              <a:t>spend less</a:t>
            </a:r>
            <a:r>
              <a:rPr lang="en-US" sz="2400" dirty="0">
                <a:latin typeface="Avenir Book" panose="020B0503020203020204" pitchFamily="34" charset="-78"/>
                <a:cs typeface="Avenir Book" panose="020B0503020203020204" pitchFamily="34" charset="-78"/>
              </a:rPr>
              <a:t> on a category, consider a </a:t>
            </a:r>
            <a:r>
              <a:rPr lang="en-US" sz="2400" u="sng" dirty="0">
                <a:latin typeface="Avenir Book" panose="020B0503020203020204" pitchFamily="34" charset="-78"/>
                <a:cs typeface="Avenir Book" panose="020B0503020203020204" pitchFamily="34" charset="-78"/>
              </a:rPr>
              <a:t>10% reduction</a:t>
            </a:r>
            <a:r>
              <a:rPr lang="en-US" sz="2400" dirty="0">
                <a:latin typeface="Avenir Book" panose="020B0503020203020204" pitchFamily="34" charset="-78"/>
                <a:cs typeface="Avenir Book" panose="020B0503020203020204" pitchFamily="34" charset="-78"/>
              </a:rPr>
              <a:t> rather than a deeper cut</a:t>
            </a:r>
          </a:p>
          <a:p>
            <a:pPr lvl="3"/>
            <a:r>
              <a:rPr lang="en-US" sz="1600" dirty="0">
                <a:latin typeface="Avenir Book" panose="020B0503020203020204" pitchFamily="34" charset="-78"/>
                <a:cs typeface="Avenir Book" panose="020B0503020203020204" pitchFamily="34" charset="-78"/>
              </a:rPr>
              <a:t>Too much change too fast feels like a fiscal diet</a:t>
            </a:r>
          </a:p>
          <a:p>
            <a:pPr lvl="3"/>
            <a:r>
              <a:rPr lang="en-US" sz="1600" dirty="0">
                <a:latin typeface="Avenir Book" panose="020B0503020203020204" pitchFamily="34" charset="-78"/>
                <a:cs typeface="Avenir Book" panose="020B0503020203020204" pitchFamily="34" charset="-78"/>
              </a:rPr>
              <a:t>If you spend even less than 10%, you’ll likely feel good</a:t>
            </a:r>
          </a:p>
          <a:p>
            <a:pPr lvl="3"/>
            <a:r>
              <a:rPr lang="en-US" sz="1600" dirty="0">
                <a:latin typeface="Avenir Book" panose="020B0503020203020204" pitchFamily="34" charset="-78"/>
                <a:cs typeface="Avenir Book" panose="020B0503020203020204" pitchFamily="34" charset="-78"/>
              </a:rPr>
              <a:t>You can cut another 10% next month if you stay within your goal</a:t>
            </a:r>
          </a:p>
          <a:p>
            <a:r>
              <a:rPr lang="en-US" sz="2400" dirty="0">
                <a:latin typeface="Avenir Book" panose="020B0503020203020204" pitchFamily="34" charset="-78"/>
                <a:cs typeface="Avenir Book" panose="020B0503020203020204" pitchFamily="34" charset="-78"/>
              </a:rPr>
              <a:t>Track </a:t>
            </a:r>
            <a:r>
              <a:rPr lang="en-US" sz="2400" b="1" dirty="0">
                <a:latin typeface="Avenir Book" panose="020B0503020203020204" pitchFamily="34" charset="-78"/>
                <a:cs typeface="Avenir Book" panose="020B0503020203020204" pitchFamily="34" charset="-78"/>
              </a:rPr>
              <a:t>weekly</a:t>
            </a:r>
            <a:r>
              <a:rPr lang="en-US" sz="2400" dirty="0">
                <a:latin typeface="Avenir Book" panose="020B0503020203020204" pitchFamily="34" charset="-78"/>
                <a:cs typeface="Avenir Book" panose="020B0503020203020204" pitchFamily="34" charset="-78"/>
              </a:rPr>
              <a:t> for the first 3 months</a:t>
            </a:r>
          </a:p>
          <a:p>
            <a:r>
              <a:rPr lang="en-US" sz="2400" dirty="0">
                <a:latin typeface="Avenir Book" panose="020B0503020203020204" pitchFamily="34" charset="-78"/>
                <a:cs typeface="Avenir Book" panose="020B0503020203020204" pitchFamily="34" charset="-78"/>
              </a:rPr>
              <a:t>Track </a:t>
            </a:r>
            <a:r>
              <a:rPr lang="en-US" sz="2400" b="1" dirty="0">
                <a:latin typeface="Avenir Book" panose="020B0503020203020204" pitchFamily="34" charset="-78"/>
                <a:cs typeface="Avenir Book" panose="020B0503020203020204" pitchFamily="34" charset="-78"/>
              </a:rPr>
              <a:t>monthly</a:t>
            </a:r>
            <a:r>
              <a:rPr lang="en-US" sz="2400" dirty="0">
                <a:latin typeface="Avenir Book" panose="020B0503020203020204" pitchFamily="34" charset="-78"/>
                <a:cs typeface="Avenir Book" panose="020B0503020203020204" pitchFamily="34" charset="-78"/>
              </a:rPr>
              <a:t> after 3 months</a:t>
            </a:r>
          </a:p>
          <a:p>
            <a:r>
              <a:rPr lang="en-US" sz="2400" dirty="0">
                <a:latin typeface="Avenir Book" panose="020B0503020203020204" pitchFamily="34" charset="-78"/>
                <a:cs typeface="Avenir Book" panose="020B0503020203020204" pitchFamily="34" charset="-78"/>
              </a:rPr>
              <a:t>It is probable you’ll need to adjust multiple times before you find your true numbers</a:t>
            </a:r>
            <a:endParaRPr lang="en-US" sz="1600" dirty="0">
              <a:latin typeface="Avenir Book" panose="020B0503020203020204" pitchFamily="34" charset="-78"/>
              <a:cs typeface="Avenir Book" panose="020B0503020203020204" pitchFamily="34" charset="-78"/>
            </a:endParaRPr>
          </a:p>
          <a:p>
            <a:pPr marL="857250" indent="-857250"/>
            <a:endParaRPr lang="en-US" sz="2400" dirty="0">
              <a:latin typeface="Avenir Book" panose="020B0503020203020204" pitchFamily="34" charset="-78"/>
              <a:cs typeface="Avenir Book" panose="020B0503020203020204" pitchFamily="34" charset="-78"/>
            </a:endParaRPr>
          </a:p>
          <a:p>
            <a:pPr marL="685800" indent="-685800"/>
            <a:endParaRPr lang="en-US" sz="2000" dirty="0">
              <a:latin typeface="Avenir Book" panose="020B0503020203020204" pitchFamily="34" charset="-78"/>
              <a:cs typeface="Avenir Book" panose="020B0503020203020204" pitchFamily="34" charset="-78"/>
            </a:endParaRPr>
          </a:p>
          <a:p>
            <a:pPr marL="685800" indent="-685800"/>
            <a:endParaRPr lang="en-US" sz="2000" dirty="0">
              <a:latin typeface="Avenir Book" panose="020B0503020203020204" pitchFamily="34" charset="-78"/>
              <a:cs typeface="Avenir Book" panose="020B0503020203020204" pitchFamily="34" charset="-78"/>
            </a:endParaRPr>
          </a:p>
          <a:p>
            <a:endParaRPr lang="en-US" sz="1800" dirty="0">
              <a:latin typeface="Avenir Book" panose="020B0503020203020204" pitchFamily="34" charset="-78"/>
              <a:cs typeface="Avenir Book" panose="020B0503020203020204" pitchFamily="34" charset="-78"/>
            </a:endParaRPr>
          </a:p>
        </p:txBody>
      </p:sp>
    </p:spTree>
    <p:extLst>
      <p:ext uri="{BB962C8B-B14F-4D97-AF65-F5344CB8AC3E}">
        <p14:creationId xmlns:p14="http://schemas.microsoft.com/office/powerpoint/2010/main" val="187748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F60DB-78C9-D0A0-5D38-27F330E290F2}"/>
              </a:ext>
            </a:extLst>
          </p:cNvPr>
          <p:cNvSpPr>
            <a:spLocks noGrp="1"/>
          </p:cNvSpPr>
          <p:nvPr>
            <p:ph type="title"/>
          </p:nvPr>
        </p:nvSpPr>
        <p:spPr/>
        <p:txBody>
          <a:bodyPr/>
          <a:lstStyle/>
          <a:p>
            <a:r>
              <a:rPr lang="en-US" dirty="0"/>
              <a:t>Commit to an Accountability Partner</a:t>
            </a:r>
          </a:p>
        </p:txBody>
      </p:sp>
      <p:sp>
        <p:nvSpPr>
          <p:cNvPr id="3" name="Content Placeholder 2">
            <a:extLst>
              <a:ext uri="{FF2B5EF4-FFF2-40B4-BE49-F238E27FC236}">
                <a16:creationId xmlns:a16="http://schemas.microsoft.com/office/drawing/2014/main" id="{8E43452B-DD81-625C-6BE7-CA983234DEE0}"/>
              </a:ext>
            </a:extLst>
          </p:cNvPr>
          <p:cNvSpPr>
            <a:spLocks noGrp="1"/>
          </p:cNvSpPr>
          <p:nvPr>
            <p:ph idx="1"/>
          </p:nvPr>
        </p:nvSpPr>
        <p:spPr/>
        <p:txBody>
          <a:bodyPr/>
          <a:lstStyle/>
          <a:p>
            <a:r>
              <a:rPr lang="en-US" dirty="0">
                <a:latin typeface="Avenir Book" panose="020B0503020203020204" pitchFamily="34" charset="-78"/>
                <a:cs typeface="Avenir Book" panose="020B0503020203020204" pitchFamily="34" charset="-78"/>
              </a:rPr>
              <a:t>For married couples working together, be each other’s accountability partner</a:t>
            </a:r>
          </a:p>
          <a:p>
            <a:pPr lvl="2"/>
            <a:r>
              <a:rPr lang="en-US" dirty="0">
                <a:latin typeface="Avenir Book" panose="020B0503020203020204" pitchFamily="34" charset="-78"/>
                <a:cs typeface="Avenir Book" panose="020B0503020203020204" pitchFamily="34" charset="-78"/>
              </a:rPr>
              <a:t>No judgement when looking at the past</a:t>
            </a:r>
          </a:p>
          <a:p>
            <a:pPr lvl="2"/>
            <a:r>
              <a:rPr lang="en-US" dirty="0">
                <a:latin typeface="Avenir Book" panose="020B0503020203020204" pitchFamily="34" charset="-78"/>
                <a:cs typeface="Avenir Book" panose="020B0503020203020204" pitchFamily="34" charset="-78"/>
              </a:rPr>
              <a:t>Be gracious with each other </a:t>
            </a:r>
          </a:p>
          <a:p>
            <a:pPr lvl="2"/>
            <a:r>
              <a:rPr lang="en-US" dirty="0">
                <a:latin typeface="Avenir Book" panose="020B0503020203020204" pitchFamily="34" charset="-78"/>
                <a:cs typeface="Avenir Book" panose="020B0503020203020204" pitchFamily="34" charset="-78"/>
              </a:rPr>
              <a:t>Seek an objective 3rd party if needed</a:t>
            </a:r>
          </a:p>
          <a:p>
            <a:r>
              <a:rPr lang="en-US" dirty="0">
                <a:latin typeface="Avenir Book" panose="020B0503020203020204" pitchFamily="34" charset="-78"/>
                <a:cs typeface="Avenir Book" panose="020B0503020203020204" pitchFamily="34" charset="-78"/>
              </a:rPr>
              <a:t>Accountability Meetings</a:t>
            </a:r>
          </a:p>
          <a:p>
            <a:pPr lvl="2"/>
            <a:r>
              <a:rPr lang="en-US" dirty="0">
                <a:latin typeface="Avenir Book" panose="020B0503020203020204" pitchFamily="34" charset="-78"/>
                <a:cs typeface="Avenir Book" panose="020B0503020203020204" pitchFamily="34" charset="-78"/>
              </a:rPr>
              <a:t>Weekly for the first 12 weeks</a:t>
            </a:r>
          </a:p>
          <a:p>
            <a:pPr lvl="2"/>
            <a:r>
              <a:rPr lang="en-US" dirty="0">
                <a:latin typeface="Avenir Book" panose="020B0503020203020204" pitchFamily="34" charset="-78"/>
                <a:cs typeface="Avenir Book" panose="020B0503020203020204" pitchFamily="34" charset="-78"/>
              </a:rPr>
              <a:t>Monthly thereafter</a:t>
            </a:r>
          </a:p>
          <a:p>
            <a:r>
              <a:rPr lang="en-US" dirty="0">
                <a:latin typeface="Avenir Book" panose="020B0503020203020204" pitchFamily="34" charset="-78"/>
                <a:cs typeface="Avenir Book" panose="020B0503020203020204" pitchFamily="34" charset="-78"/>
              </a:rPr>
              <a:t>Dynamic rather than static</a:t>
            </a:r>
          </a:p>
          <a:p>
            <a:r>
              <a:rPr lang="en-US" dirty="0">
                <a:latin typeface="Avenir Book" panose="020B0503020203020204" pitchFamily="34" charset="-78"/>
                <a:cs typeface="Avenir Book" panose="020B0503020203020204" pitchFamily="34" charset="-78"/>
              </a:rPr>
              <a:t>Life Habits rather than Fiscal Diet</a:t>
            </a:r>
          </a:p>
          <a:p>
            <a:pPr marL="685800" indent="-685800"/>
            <a:endParaRPr lang="en-US" dirty="0">
              <a:latin typeface="Avenir Book" panose="020B0503020203020204" pitchFamily="34" charset="-78"/>
              <a:cs typeface="Avenir Book" panose="020B0503020203020204" pitchFamily="34" charset="-78"/>
            </a:endParaRPr>
          </a:p>
          <a:p>
            <a:endParaRPr lang="en-US" dirty="0">
              <a:latin typeface="Avenir Book" panose="020B0503020203020204" pitchFamily="34" charset="-78"/>
              <a:cs typeface="Avenir Book" panose="020B0503020203020204" pitchFamily="34" charset="-78"/>
            </a:endParaRPr>
          </a:p>
        </p:txBody>
      </p:sp>
    </p:spTree>
    <p:extLst>
      <p:ext uri="{BB962C8B-B14F-4D97-AF65-F5344CB8AC3E}">
        <p14:creationId xmlns:p14="http://schemas.microsoft.com/office/powerpoint/2010/main" val="2926961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D7395-2283-0025-209C-FACA478D62A5}"/>
              </a:ext>
            </a:extLst>
          </p:cNvPr>
          <p:cNvSpPr>
            <a:spLocks noGrp="1"/>
          </p:cNvSpPr>
          <p:nvPr>
            <p:ph type="title"/>
          </p:nvPr>
        </p:nvSpPr>
        <p:spPr/>
        <p:txBody>
          <a:bodyPr/>
          <a:lstStyle/>
          <a:p>
            <a:r>
              <a:rPr lang="en-US" dirty="0"/>
              <a:t>It’s Your Money</a:t>
            </a:r>
          </a:p>
        </p:txBody>
      </p:sp>
      <p:sp>
        <p:nvSpPr>
          <p:cNvPr id="3" name="Content Placeholder 2">
            <a:extLst>
              <a:ext uri="{FF2B5EF4-FFF2-40B4-BE49-F238E27FC236}">
                <a16:creationId xmlns:a16="http://schemas.microsoft.com/office/drawing/2014/main" id="{62953670-D75F-B6A0-5718-25BD0D4E016A}"/>
              </a:ext>
            </a:extLst>
          </p:cNvPr>
          <p:cNvSpPr>
            <a:spLocks noGrp="1"/>
          </p:cNvSpPr>
          <p:nvPr>
            <p:ph idx="1"/>
          </p:nvPr>
        </p:nvSpPr>
        <p:spPr/>
        <p:txBody>
          <a:bodyPr>
            <a:normAutofit fontScale="92500" lnSpcReduction="10000"/>
          </a:bodyPr>
          <a:lstStyle/>
          <a:p>
            <a:r>
              <a:rPr lang="en-US" dirty="0"/>
              <a:t>There is no formula that fits every household</a:t>
            </a:r>
          </a:p>
          <a:p>
            <a:r>
              <a:rPr lang="en-US" dirty="0"/>
              <a:t>Consider 30% or less as a target for housing cost</a:t>
            </a:r>
          </a:p>
          <a:p>
            <a:r>
              <a:rPr lang="en-US" dirty="0"/>
              <a:t>Consider debt squash strategies to free up more monthly cash flow to spend as you wish</a:t>
            </a:r>
          </a:p>
          <a:p>
            <a:r>
              <a:rPr lang="en-US" dirty="0"/>
              <a:t>Cover essential costs (housing, food, servicing debt if you have it)</a:t>
            </a:r>
          </a:p>
          <a:p>
            <a:r>
              <a:rPr lang="en-US" dirty="0"/>
              <a:t>Decide what brings you joy and put your money where your mouth is</a:t>
            </a:r>
          </a:p>
          <a:p>
            <a:r>
              <a:rPr lang="en-US" dirty="0"/>
              <a:t>Give me your calendar and your bank/card statement and it’ll tell you what is important in your life</a:t>
            </a:r>
          </a:p>
          <a:p>
            <a:r>
              <a:rPr lang="en-US" dirty="0"/>
              <a:t>Money is a tool; use it wisely and you can achieve great things</a:t>
            </a:r>
          </a:p>
          <a:p>
            <a:endParaRPr lang="en-US" dirty="0"/>
          </a:p>
        </p:txBody>
      </p:sp>
    </p:spTree>
    <p:extLst>
      <p:ext uri="{BB962C8B-B14F-4D97-AF65-F5344CB8AC3E}">
        <p14:creationId xmlns:p14="http://schemas.microsoft.com/office/powerpoint/2010/main" val="354657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AI-generated content may be incorrect.">
            <a:extLst>
              <a:ext uri="{FF2B5EF4-FFF2-40B4-BE49-F238E27FC236}">
                <a16:creationId xmlns:a16="http://schemas.microsoft.com/office/drawing/2014/main" id="{B0F895D4-38BD-2756-23EE-64BB99F9B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879" y="1743075"/>
            <a:ext cx="7699635" cy="2801114"/>
          </a:xfrm>
          <a:prstGeom prst="rect">
            <a:avLst/>
          </a:prstGeom>
        </p:spPr>
      </p:pic>
      <p:sp>
        <p:nvSpPr>
          <p:cNvPr id="4" name="TextBox 3">
            <a:extLst>
              <a:ext uri="{FF2B5EF4-FFF2-40B4-BE49-F238E27FC236}">
                <a16:creationId xmlns:a16="http://schemas.microsoft.com/office/drawing/2014/main" id="{536B6CDD-8198-B388-3E7D-1E4131E06209}"/>
              </a:ext>
            </a:extLst>
          </p:cNvPr>
          <p:cNvSpPr txBox="1"/>
          <p:nvPr/>
        </p:nvSpPr>
        <p:spPr>
          <a:xfrm>
            <a:off x="1750336" y="5151422"/>
            <a:ext cx="8691327" cy="307777"/>
          </a:xfrm>
          <a:prstGeom prst="rect">
            <a:avLst/>
          </a:prstGeom>
          <a:noFill/>
        </p:spPr>
        <p:txBody>
          <a:bodyPr wrap="square" rtlCol="0">
            <a:spAutoFit/>
          </a:bodyPr>
          <a:lstStyle/>
          <a:p>
            <a:pPr algn="ctr"/>
            <a:r>
              <a:rPr lang="en-US" sz="1400" dirty="0">
                <a:solidFill>
                  <a:schemeClr val="bg1"/>
                </a:solidFill>
              </a:rPr>
              <a:t>Advisory services offered through Level Four Advisory Services, LLC, an SEC-registered investment adviser.</a:t>
            </a:r>
          </a:p>
        </p:txBody>
      </p:sp>
    </p:spTree>
    <p:extLst>
      <p:ext uri="{BB962C8B-B14F-4D97-AF65-F5344CB8AC3E}">
        <p14:creationId xmlns:p14="http://schemas.microsoft.com/office/powerpoint/2010/main" val="3613235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168</TotalTime>
  <Words>479</Words>
  <Application>Microsoft Office PowerPoint</Application>
  <PresentationFormat>Widescreen</PresentationFormat>
  <Paragraphs>56</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Aptos</vt:lpstr>
      <vt:lpstr>Arial</vt:lpstr>
      <vt:lpstr>Arial Narrow</vt:lpstr>
      <vt:lpstr>Avenir Book</vt:lpstr>
      <vt:lpstr>Avenir Next LT Pro Demi</vt:lpstr>
      <vt:lpstr>AvenirBook</vt:lpstr>
      <vt:lpstr>Trade Gothic LT Std Extended</vt:lpstr>
      <vt:lpstr>Office Theme</vt:lpstr>
      <vt:lpstr>Wealth Building Class</vt:lpstr>
      <vt:lpstr>Control Your Money or Your Money Will Control You</vt:lpstr>
      <vt:lpstr>Put It On Paper</vt:lpstr>
      <vt:lpstr>Online Tools</vt:lpstr>
      <vt:lpstr>Set Rules/Parameters</vt:lpstr>
      <vt:lpstr>Create First Budget Draft</vt:lpstr>
      <vt:lpstr>Commit to an Accountability Partner</vt:lpstr>
      <vt:lpstr>It’s Your Money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Ezra Nguyen</dc:creator>
  <cp:lastModifiedBy>Ezra Nguyen</cp:lastModifiedBy>
  <cp:revision>11</cp:revision>
  <dcterms:created xsi:type="dcterms:W3CDTF">2024-11-22T19:39:48Z</dcterms:created>
  <dcterms:modified xsi:type="dcterms:W3CDTF">2025-09-18T20:46:56Z</dcterms:modified>
</cp:coreProperties>
</file>