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Account Registrations</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83425-A54F-5DD2-CBB1-7E6C86EE5FF4}"/>
              </a:ext>
            </a:extLst>
          </p:cNvPr>
          <p:cNvSpPr>
            <a:spLocks noGrp="1"/>
          </p:cNvSpPr>
          <p:nvPr>
            <p:ph type="title"/>
          </p:nvPr>
        </p:nvSpPr>
        <p:spPr/>
        <p:txBody>
          <a:bodyPr/>
          <a:lstStyle/>
          <a:p>
            <a:r>
              <a:rPr lang="en-US" dirty="0"/>
              <a:t>Taxability, Timing and Control</a:t>
            </a:r>
          </a:p>
        </p:txBody>
      </p:sp>
      <p:sp>
        <p:nvSpPr>
          <p:cNvPr id="3" name="Content Placeholder 2">
            <a:extLst>
              <a:ext uri="{FF2B5EF4-FFF2-40B4-BE49-F238E27FC236}">
                <a16:creationId xmlns:a16="http://schemas.microsoft.com/office/drawing/2014/main" id="{35850487-02A9-B0A6-AB99-CCCE90F7E9FC}"/>
              </a:ext>
            </a:extLst>
          </p:cNvPr>
          <p:cNvSpPr>
            <a:spLocks noGrp="1"/>
          </p:cNvSpPr>
          <p:nvPr>
            <p:ph idx="1"/>
          </p:nvPr>
        </p:nvSpPr>
        <p:spPr/>
        <p:txBody>
          <a:bodyPr>
            <a:normAutofit fontScale="92500" lnSpcReduction="20000"/>
          </a:bodyPr>
          <a:lstStyle/>
          <a:p>
            <a:r>
              <a:rPr lang="en-US" b="1" dirty="0">
                <a:latin typeface="Avenir Book" panose="020B0503020203020204" pitchFamily="34" charset="-78"/>
                <a:cs typeface="Avenir Book" panose="020B0503020203020204" pitchFamily="34" charset="-78"/>
              </a:rPr>
              <a:t>Taxability</a:t>
            </a:r>
          </a:p>
          <a:p>
            <a:pPr lvl="1"/>
            <a:r>
              <a:rPr lang="en-US" dirty="0">
                <a:latin typeface="Avenir Book" panose="020B0503020203020204" pitchFamily="34" charset="-78"/>
                <a:cs typeface="Avenir Book" panose="020B0503020203020204" pitchFamily="34" charset="-78"/>
              </a:rPr>
              <a:t>After tax accounts</a:t>
            </a:r>
          </a:p>
          <a:p>
            <a:pPr lvl="1"/>
            <a:r>
              <a:rPr lang="en-US" dirty="0">
                <a:latin typeface="Avenir Book" panose="020B0503020203020204" pitchFamily="34" charset="-78"/>
                <a:cs typeface="Avenir Book" panose="020B0503020203020204" pitchFamily="34" charset="-78"/>
              </a:rPr>
              <a:t>Tax Advantaged (Retirement) accounts</a:t>
            </a:r>
          </a:p>
          <a:p>
            <a:endParaRPr lang="en-US" dirty="0">
              <a:latin typeface="Avenir Book" panose="020B0503020203020204" pitchFamily="34" charset="-78"/>
              <a:cs typeface="Avenir Book" panose="020B0503020203020204" pitchFamily="34" charset="-78"/>
            </a:endParaRPr>
          </a:p>
          <a:p>
            <a:r>
              <a:rPr lang="en-US" b="1" dirty="0">
                <a:latin typeface="Avenir Book" panose="020B0503020203020204" pitchFamily="34" charset="-78"/>
                <a:cs typeface="Avenir Book" panose="020B0503020203020204" pitchFamily="34" charset="-78"/>
              </a:rPr>
              <a:t>Timing</a:t>
            </a:r>
          </a:p>
          <a:p>
            <a:pPr lvl="1"/>
            <a:r>
              <a:rPr lang="en-US" dirty="0">
                <a:latin typeface="Avenir Book" panose="020B0503020203020204" pitchFamily="34" charset="-78"/>
                <a:cs typeface="Avenir Book" panose="020B0503020203020204" pitchFamily="34" charset="-78"/>
              </a:rPr>
              <a:t>Immediate access</a:t>
            </a:r>
          </a:p>
          <a:p>
            <a:pPr lvl="1"/>
            <a:r>
              <a:rPr lang="en-US" dirty="0">
                <a:latin typeface="Avenir Book" panose="020B0503020203020204" pitchFamily="34" charset="-78"/>
                <a:cs typeface="Avenir Book" panose="020B0503020203020204" pitchFamily="34" charset="-78"/>
              </a:rPr>
              <a:t>Delayed access</a:t>
            </a:r>
          </a:p>
          <a:p>
            <a:pPr marL="0" indent="0">
              <a:buNone/>
            </a:pPr>
            <a:endParaRPr lang="en-US" dirty="0">
              <a:latin typeface="Avenir Book" panose="020B0503020203020204" pitchFamily="34" charset="-78"/>
              <a:cs typeface="Avenir Book" panose="020B0503020203020204" pitchFamily="34" charset="-78"/>
            </a:endParaRPr>
          </a:p>
          <a:p>
            <a:r>
              <a:rPr lang="en-US" b="1" dirty="0">
                <a:latin typeface="Avenir Book" panose="020B0503020203020204" pitchFamily="34" charset="-78"/>
                <a:cs typeface="Avenir Book" panose="020B0503020203020204" pitchFamily="34" charset="-78"/>
              </a:rPr>
              <a:t>Control</a:t>
            </a:r>
          </a:p>
          <a:p>
            <a:pPr lvl="1"/>
            <a:r>
              <a:rPr lang="en-US" dirty="0">
                <a:latin typeface="Avenir Book" panose="020B0503020203020204" pitchFamily="34" charset="-78"/>
                <a:cs typeface="Avenir Book" panose="020B0503020203020204" pitchFamily="34" charset="-78"/>
              </a:rPr>
              <a:t>Who makes investment decisions?</a:t>
            </a:r>
          </a:p>
          <a:p>
            <a:pPr lvl="1"/>
            <a:r>
              <a:rPr lang="en-US" dirty="0">
                <a:latin typeface="Avenir Book" panose="020B0503020203020204" pitchFamily="34" charset="-78"/>
                <a:cs typeface="Avenir Book" panose="020B0503020203020204" pitchFamily="34" charset="-78"/>
              </a:rPr>
              <a:t>Who receives money from the account?</a:t>
            </a:r>
          </a:p>
          <a:p>
            <a:pPr lvl="1"/>
            <a:r>
              <a:rPr lang="en-US" dirty="0">
                <a:latin typeface="Avenir Book" panose="020B0503020203020204" pitchFamily="34" charset="-78"/>
                <a:cs typeface="Avenir Book" panose="020B0503020203020204" pitchFamily="34" charset="-78"/>
              </a:rPr>
              <a:t>How are assets handled when you cannot handle them?</a:t>
            </a:r>
          </a:p>
        </p:txBody>
      </p:sp>
    </p:spTree>
    <p:extLst>
      <p:ext uri="{BB962C8B-B14F-4D97-AF65-F5344CB8AC3E}">
        <p14:creationId xmlns:p14="http://schemas.microsoft.com/office/powerpoint/2010/main" val="152050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7A4C-555D-0E8B-450C-6161F228F5F6}"/>
              </a:ext>
            </a:extLst>
          </p:cNvPr>
          <p:cNvSpPr>
            <a:spLocks noGrp="1"/>
          </p:cNvSpPr>
          <p:nvPr>
            <p:ph type="title"/>
          </p:nvPr>
        </p:nvSpPr>
        <p:spPr/>
        <p:txBody>
          <a:bodyPr/>
          <a:lstStyle/>
          <a:p>
            <a:r>
              <a:rPr lang="en-US" dirty="0"/>
              <a:t>After-Tax Registrations</a:t>
            </a:r>
          </a:p>
        </p:txBody>
      </p:sp>
      <p:sp>
        <p:nvSpPr>
          <p:cNvPr id="3" name="Content Placeholder 2">
            <a:extLst>
              <a:ext uri="{FF2B5EF4-FFF2-40B4-BE49-F238E27FC236}">
                <a16:creationId xmlns:a16="http://schemas.microsoft.com/office/drawing/2014/main" id="{E920CE43-8246-5284-1FF9-B02254C91433}"/>
              </a:ext>
            </a:extLst>
          </p:cNvPr>
          <p:cNvSpPr>
            <a:spLocks noGrp="1"/>
          </p:cNvSpPr>
          <p:nvPr>
            <p:ph idx="1"/>
          </p:nvPr>
        </p:nvSpPr>
        <p:spPr/>
        <p:txBody>
          <a:bodyPr>
            <a:normAutofit fontScale="25000" lnSpcReduction="20000"/>
          </a:bodyPr>
          <a:lstStyle/>
          <a:p>
            <a:pPr marL="0" marR="0">
              <a:spcBef>
                <a:spcPts val="0"/>
              </a:spcBef>
              <a:spcAft>
                <a:spcPts val="0"/>
              </a:spcAft>
            </a:pPr>
            <a:r>
              <a:rPr lang="en-US" sz="8700" b="1" dirty="0">
                <a:solidFill>
                  <a:srgbClr val="000000"/>
                </a:solidFill>
                <a:latin typeface="Avenir Book" panose="020B0503020203020204" pitchFamily="34" charset="-78"/>
                <a:ea typeface="Calibri" panose="020F0502020204030204" pitchFamily="34" charset="0"/>
                <a:cs typeface="Avenir Book" panose="020B0503020203020204" pitchFamily="34" charset="-78"/>
              </a:rPr>
              <a:t>Realized Gains and Interest/Dividends are taxed each year</a:t>
            </a:r>
          </a:p>
          <a:p>
            <a:pPr marL="0" marR="0">
              <a:spcBef>
                <a:spcPts val="0"/>
              </a:spcBef>
              <a:spcAft>
                <a:spcPts val="0"/>
              </a:spcAft>
            </a:pPr>
            <a:r>
              <a:rPr lang="en-US" sz="8700" b="1" dirty="0">
                <a:solidFill>
                  <a:srgbClr val="000000"/>
                </a:solidFill>
                <a:latin typeface="Avenir Book" panose="020B0503020203020204" pitchFamily="34" charset="-78"/>
                <a:ea typeface="Calibri" panose="020F0502020204030204" pitchFamily="34" charset="0"/>
                <a:cs typeface="Avenir Book" panose="020B0503020203020204" pitchFamily="34" charset="-78"/>
              </a:rPr>
              <a:t>No delay regarding accessibility</a:t>
            </a:r>
          </a:p>
          <a:p>
            <a:pPr marL="0" marR="0">
              <a:spcBef>
                <a:spcPts val="0"/>
              </a:spcBef>
              <a:spcAft>
                <a:spcPts val="0"/>
              </a:spcAft>
            </a:pPr>
            <a:endParaRPr lang="en-US" dirty="0">
              <a:solidFill>
                <a:srgbClr val="000000"/>
              </a:solidFill>
              <a:latin typeface="Avenir Book" panose="020B0503020203020204" pitchFamily="34" charset="-78"/>
              <a:ea typeface="Calibri" panose="020F0502020204030204" pitchFamily="34" charset="0"/>
              <a:cs typeface="Avenir Book" panose="020B0503020203020204" pitchFamily="34" charset="-78"/>
            </a:endParaRPr>
          </a:p>
          <a:p>
            <a:r>
              <a:rPr lang="en-US" sz="7700" b="1" dirty="0">
                <a:solidFill>
                  <a:srgbClr val="000000"/>
                </a:solidFill>
                <a:latin typeface="Avenir Book" panose="020B0503020203020204" pitchFamily="34" charset="-78"/>
                <a:ea typeface="Calibri" panose="020F0502020204030204" pitchFamily="34" charset="0"/>
                <a:cs typeface="Avenir Book" panose="020B0503020203020204" pitchFamily="34" charset="-78"/>
              </a:rPr>
              <a:t>Individual</a:t>
            </a:r>
            <a:r>
              <a:rPr lang="en-US" b="1" dirty="0">
                <a:solidFill>
                  <a:srgbClr val="000000"/>
                </a:solidFill>
                <a:latin typeface="Avenir Book" panose="020B0503020203020204" pitchFamily="34" charset="-78"/>
                <a:ea typeface="Calibri" panose="020F0502020204030204" pitchFamily="34" charset="0"/>
                <a:cs typeface="Avenir Book" panose="020B0503020203020204" pitchFamily="34" charset="-78"/>
              </a:rPr>
              <a:t> </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Sole owner has full control</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Goes through Probate without Transfer on Death (TOD)</a:t>
            </a:r>
          </a:p>
          <a:p>
            <a:pPr marL="0" marR="0" indent="0">
              <a:spcBef>
                <a:spcPts val="0"/>
              </a:spcBef>
              <a:spcAft>
                <a:spcPts val="0"/>
              </a:spcAft>
              <a:buNone/>
            </a:pPr>
            <a:endParaRPr lang="en-US" b="1" dirty="0">
              <a:solidFill>
                <a:srgbClr val="000000"/>
              </a:solidFill>
              <a:latin typeface="Avenir Book" panose="020B0503020203020204" pitchFamily="34" charset="-78"/>
              <a:ea typeface="Calibri" panose="020F0502020204030204" pitchFamily="34" charset="0"/>
              <a:cs typeface="Avenir Book" panose="020B0503020203020204" pitchFamily="34" charset="-78"/>
            </a:endParaRPr>
          </a:p>
          <a:p>
            <a:r>
              <a:rPr lang="en-US" sz="7700" b="1" dirty="0">
                <a:solidFill>
                  <a:srgbClr val="000000"/>
                </a:solidFill>
                <a:latin typeface="Avenir Book" panose="020B0503020203020204" pitchFamily="34" charset="-78"/>
                <a:ea typeface="Calibri" panose="020F0502020204030204" pitchFamily="34" charset="0"/>
                <a:cs typeface="Avenir Book" panose="020B0503020203020204" pitchFamily="34" charset="-78"/>
              </a:rPr>
              <a:t>Joint with Rights of Survivorship (JTWROS)</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Both (or multiple) parties have equal rights to all assets</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Assets flow 100% to survivors without probate at death</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Tax report notes primary owner, joint owners can pay </a:t>
            </a:r>
          </a:p>
          <a:p>
            <a:pPr marL="0" marR="0">
              <a:spcBef>
                <a:spcPts val="0"/>
              </a:spcBef>
              <a:spcAft>
                <a:spcPts val="0"/>
              </a:spcAft>
            </a:pPr>
            <a:endParaRPr lang="en-US" b="1" dirty="0">
              <a:solidFill>
                <a:srgbClr val="000000"/>
              </a:solidFill>
              <a:latin typeface="Avenir Book" panose="020B0503020203020204" pitchFamily="34" charset="-78"/>
              <a:ea typeface="Calibri" panose="020F0502020204030204" pitchFamily="34" charset="0"/>
              <a:cs typeface="Avenir Book" panose="020B0503020203020204" pitchFamily="34" charset="-78"/>
            </a:endParaRPr>
          </a:p>
          <a:p>
            <a:r>
              <a:rPr lang="en-US" sz="7700" b="1" dirty="0">
                <a:solidFill>
                  <a:srgbClr val="000000"/>
                </a:solidFill>
                <a:latin typeface="Avenir Book" panose="020B0503020203020204" pitchFamily="34" charset="-78"/>
                <a:ea typeface="Calibri" panose="020F0502020204030204" pitchFamily="34" charset="0"/>
                <a:cs typeface="Avenir Book" panose="020B0503020203020204" pitchFamily="34" charset="-78"/>
              </a:rPr>
              <a:t>Joint Tenants in Common (JTIC)</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Unequal ownership of assets</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Must go through probate when one owner dies</a:t>
            </a:r>
          </a:p>
          <a:p>
            <a:pPr marL="914400" lvl="2"/>
            <a:r>
              <a:rPr lang="en-US" sz="7600" dirty="0">
                <a:solidFill>
                  <a:srgbClr val="000000"/>
                </a:solidFill>
                <a:latin typeface="Avenir Book" panose="020B0503020203020204" pitchFamily="34" charset="-78"/>
                <a:ea typeface="Calibri" panose="020F0502020204030204" pitchFamily="34" charset="0"/>
                <a:cs typeface="Avenir Book" panose="020B0503020203020204" pitchFamily="34" charset="-78"/>
              </a:rPr>
              <a:t>Tax report notes primary owner, joint owners can pay </a:t>
            </a:r>
          </a:p>
          <a:p>
            <a:pPr marL="0" indent="0">
              <a:buNone/>
            </a:pPr>
            <a:endParaRPr lang="en-US" dirty="0">
              <a:latin typeface="Avenir Book" panose="020B0503020203020204" pitchFamily="34" charset="-78"/>
              <a:cs typeface="Avenir Book" panose="020B0503020203020204" pitchFamily="34" charset="-78"/>
            </a:endParaRPr>
          </a:p>
          <a:p>
            <a:endParaRPr lang="en-US" dirty="0">
              <a:latin typeface="Avenir Book" panose="020B0503020203020204" pitchFamily="34" charset="-78"/>
              <a:cs typeface="Avenir Book" panose="020B0503020203020204" pitchFamily="34" charset="-78"/>
            </a:endParaRPr>
          </a:p>
        </p:txBody>
      </p:sp>
    </p:spTree>
    <p:extLst>
      <p:ext uri="{BB962C8B-B14F-4D97-AF65-F5344CB8AC3E}">
        <p14:creationId xmlns:p14="http://schemas.microsoft.com/office/powerpoint/2010/main" val="2893291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79D8-9B0B-24DD-9806-E111894BA468}"/>
              </a:ext>
            </a:extLst>
          </p:cNvPr>
          <p:cNvSpPr>
            <a:spLocks noGrp="1"/>
          </p:cNvSpPr>
          <p:nvPr>
            <p:ph type="title"/>
          </p:nvPr>
        </p:nvSpPr>
        <p:spPr/>
        <p:txBody>
          <a:bodyPr/>
          <a:lstStyle/>
          <a:p>
            <a:r>
              <a:rPr lang="en-US" dirty="0"/>
              <a:t>After-Tax Account: Trusts</a:t>
            </a:r>
          </a:p>
        </p:txBody>
      </p:sp>
      <p:sp>
        <p:nvSpPr>
          <p:cNvPr id="3" name="Content Placeholder 2">
            <a:extLst>
              <a:ext uri="{FF2B5EF4-FFF2-40B4-BE49-F238E27FC236}">
                <a16:creationId xmlns:a16="http://schemas.microsoft.com/office/drawing/2014/main" id="{45D7A4DA-9C68-AB61-776B-B457C91D6165}"/>
              </a:ext>
            </a:extLst>
          </p:cNvPr>
          <p:cNvSpPr>
            <a:spLocks noGrp="1"/>
          </p:cNvSpPr>
          <p:nvPr>
            <p:ph sz="half" idx="1"/>
          </p:nvPr>
        </p:nvSpPr>
        <p:spPr/>
        <p:txBody>
          <a:bodyPr>
            <a:normAutofit/>
          </a:bodyPr>
          <a:lstStyle/>
          <a:p>
            <a:r>
              <a:rPr lang="en-US" b="1" dirty="0">
                <a:latin typeface="Avenir Book" panose="020B0503020203020204" pitchFamily="34" charset="-78"/>
                <a:cs typeface="Avenir Book" panose="020B0503020203020204" pitchFamily="34" charset="-78"/>
              </a:rPr>
              <a:t>Revocable or Living Trusts</a:t>
            </a:r>
          </a:p>
          <a:p>
            <a:pPr lvl="1"/>
            <a:r>
              <a:rPr lang="en-US" dirty="0">
                <a:latin typeface="Avenir Book" panose="020B0503020203020204" pitchFamily="34" charset="-78"/>
                <a:cs typeface="Avenir Book" panose="020B0503020203020204" pitchFamily="34" charset="-78"/>
              </a:rPr>
              <a:t>Reported under Grantor’s social security number</a:t>
            </a:r>
          </a:p>
          <a:p>
            <a:pPr lvl="1"/>
            <a:r>
              <a:rPr lang="en-US" dirty="0">
                <a:latin typeface="Avenir Book" panose="020B0503020203020204" pitchFamily="34" charset="-78"/>
                <a:cs typeface="Avenir Book" panose="020B0503020203020204" pitchFamily="34" charset="-78"/>
              </a:rPr>
              <a:t>Taxed at Grantor’s personal tax rate</a:t>
            </a:r>
          </a:p>
          <a:p>
            <a:pPr lvl="1"/>
            <a:r>
              <a:rPr lang="en-US" dirty="0">
                <a:latin typeface="Avenir Book" panose="020B0503020203020204" pitchFamily="34" charset="-78"/>
                <a:cs typeface="Avenir Book" panose="020B0503020203020204" pitchFamily="34" charset="-78"/>
              </a:rPr>
              <a:t>Grantor can add or remove assets at will</a:t>
            </a:r>
          </a:p>
          <a:p>
            <a:pPr lvl="1"/>
            <a:r>
              <a:rPr lang="en-US" dirty="0">
                <a:latin typeface="Avenir Book" panose="020B0503020203020204" pitchFamily="34" charset="-78"/>
                <a:cs typeface="Avenir Book" panose="020B0503020203020204" pitchFamily="34" charset="-78"/>
              </a:rPr>
              <a:t>Successor trustees must follow Trust Document instructions</a:t>
            </a:r>
          </a:p>
          <a:p>
            <a:endParaRPr lang="en-US" dirty="0">
              <a:latin typeface="Avenir Book" panose="020B0503020203020204" pitchFamily="34" charset="-78"/>
              <a:cs typeface="Avenir Book" panose="020B0503020203020204" pitchFamily="34" charset="-78"/>
            </a:endParaRPr>
          </a:p>
        </p:txBody>
      </p:sp>
      <p:sp>
        <p:nvSpPr>
          <p:cNvPr id="4" name="Content Placeholder 3">
            <a:extLst>
              <a:ext uri="{FF2B5EF4-FFF2-40B4-BE49-F238E27FC236}">
                <a16:creationId xmlns:a16="http://schemas.microsoft.com/office/drawing/2014/main" id="{B00EF9AD-50CD-0625-4775-3B5B82FB0DD3}"/>
              </a:ext>
            </a:extLst>
          </p:cNvPr>
          <p:cNvSpPr>
            <a:spLocks noGrp="1"/>
          </p:cNvSpPr>
          <p:nvPr>
            <p:ph sz="half" idx="10"/>
          </p:nvPr>
        </p:nvSpPr>
        <p:spPr/>
        <p:txBody>
          <a:bodyPr>
            <a:normAutofit/>
          </a:bodyPr>
          <a:lstStyle/>
          <a:p>
            <a:r>
              <a:rPr lang="en-US" b="1" dirty="0">
                <a:latin typeface="Avenir Book" panose="020B0503020203020204" pitchFamily="34" charset="-78"/>
                <a:cs typeface="Avenir Book" panose="020B0503020203020204" pitchFamily="34" charset="-78"/>
              </a:rPr>
              <a:t>Irrevocable Trusts</a:t>
            </a:r>
          </a:p>
          <a:p>
            <a:pPr lvl="1"/>
            <a:r>
              <a:rPr lang="en-US" dirty="0">
                <a:latin typeface="Avenir Book" panose="020B0503020203020204" pitchFamily="34" charset="-78"/>
                <a:cs typeface="Avenir Book" panose="020B0503020203020204" pitchFamily="34" charset="-78"/>
              </a:rPr>
              <a:t>Reported under separate Tax Identification Number (TIN)</a:t>
            </a:r>
          </a:p>
          <a:p>
            <a:pPr lvl="1"/>
            <a:r>
              <a:rPr lang="en-US" dirty="0">
                <a:latin typeface="Avenir Book" panose="020B0503020203020204" pitchFamily="34" charset="-78"/>
                <a:cs typeface="Avenir Book" panose="020B0503020203020204" pitchFamily="34" charset="-78"/>
              </a:rPr>
              <a:t>Taxed at corporate rates</a:t>
            </a:r>
          </a:p>
          <a:p>
            <a:pPr lvl="1"/>
            <a:r>
              <a:rPr lang="en-US" dirty="0">
                <a:latin typeface="Avenir Book" panose="020B0503020203020204" pitchFamily="34" charset="-78"/>
                <a:cs typeface="Avenir Book" panose="020B0503020203020204" pitchFamily="34" charset="-78"/>
              </a:rPr>
              <a:t>Typically not part of the Grantor’s estate</a:t>
            </a:r>
          </a:p>
          <a:p>
            <a:pPr lvl="1"/>
            <a:r>
              <a:rPr lang="en-US" dirty="0">
                <a:latin typeface="Avenir Book" panose="020B0503020203020204" pitchFamily="34" charset="-78"/>
                <a:cs typeface="Avenir Book" panose="020B0503020203020204" pitchFamily="34" charset="-78"/>
              </a:rPr>
              <a:t>Grantor is not the Trustee</a:t>
            </a:r>
          </a:p>
          <a:p>
            <a:pPr lvl="1"/>
            <a:r>
              <a:rPr lang="en-US" dirty="0">
                <a:latin typeface="Avenir Book" panose="020B0503020203020204" pitchFamily="34" charset="-78"/>
                <a:cs typeface="Avenir Book" panose="020B0503020203020204" pitchFamily="34" charset="-78"/>
              </a:rPr>
              <a:t>Trustees must follow the Trust Document instructions</a:t>
            </a:r>
          </a:p>
          <a:p>
            <a:endParaRPr lang="en-US" dirty="0">
              <a:latin typeface="Avenir Book" panose="020B0503020203020204" pitchFamily="34" charset="-78"/>
              <a:cs typeface="Avenir Book" panose="020B0503020203020204" pitchFamily="34" charset="-78"/>
            </a:endParaRPr>
          </a:p>
        </p:txBody>
      </p:sp>
    </p:spTree>
    <p:extLst>
      <p:ext uri="{BB962C8B-B14F-4D97-AF65-F5344CB8AC3E}">
        <p14:creationId xmlns:p14="http://schemas.microsoft.com/office/powerpoint/2010/main" val="88633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C3FF-0ADD-F51D-D887-8FFD5234BD79}"/>
              </a:ext>
            </a:extLst>
          </p:cNvPr>
          <p:cNvSpPr>
            <a:spLocks noGrp="1"/>
          </p:cNvSpPr>
          <p:nvPr>
            <p:ph type="title"/>
          </p:nvPr>
        </p:nvSpPr>
        <p:spPr/>
        <p:txBody>
          <a:bodyPr/>
          <a:lstStyle/>
          <a:p>
            <a:r>
              <a:rPr lang="en-US" dirty="0"/>
              <a:t>Tax Advantaged Accounts: IRAs</a:t>
            </a:r>
          </a:p>
        </p:txBody>
      </p:sp>
      <p:sp>
        <p:nvSpPr>
          <p:cNvPr id="3" name="Content Placeholder 2">
            <a:extLst>
              <a:ext uri="{FF2B5EF4-FFF2-40B4-BE49-F238E27FC236}">
                <a16:creationId xmlns:a16="http://schemas.microsoft.com/office/drawing/2014/main" id="{EF910A7F-0D0C-EA34-536A-C76BF93D81F6}"/>
              </a:ext>
            </a:extLst>
          </p:cNvPr>
          <p:cNvSpPr>
            <a:spLocks noGrp="1"/>
          </p:cNvSpPr>
          <p:nvPr>
            <p:ph sz="half" idx="1"/>
          </p:nvPr>
        </p:nvSpPr>
        <p:spPr/>
        <p:txBody>
          <a:bodyPr/>
          <a:lstStyle/>
          <a:p>
            <a:r>
              <a:rPr lang="en-US" b="1" dirty="0"/>
              <a:t>Traditional</a:t>
            </a:r>
            <a:r>
              <a:rPr lang="en-US" dirty="0"/>
              <a:t> </a:t>
            </a:r>
          </a:p>
          <a:p>
            <a:pPr lvl="1"/>
            <a:r>
              <a:rPr lang="en-US" dirty="0"/>
              <a:t>Jam now (potential tax deduction, phase out)</a:t>
            </a:r>
          </a:p>
          <a:p>
            <a:pPr lvl="1"/>
            <a:r>
              <a:rPr lang="en-US" dirty="0"/>
              <a:t>Money grows tax deferred</a:t>
            </a:r>
          </a:p>
          <a:p>
            <a:pPr lvl="1"/>
            <a:r>
              <a:rPr lang="en-US" dirty="0"/>
              <a:t>9 ½ Distributions without penalty (some exceptions)</a:t>
            </a:r>
          </a:p>
          <a:p>
            <a:pPr lvl="1"/>
            <a:r>
              <a:rPr lang="en-US" dirty="0"/>
              <a:t>Pay Income Tax Rate on pretax money when</a:t>
            </a:r>
          </a:p>
          <a:p>
            <a:endParaRPr lang="en-US" dirty="0"/>
          </a:p>
        </p:txBody>
      </p:sp>
      <p:sp>
        <p:nvSpPr>
          <p:cNvPr id="4" name="Content Placeholder 3">
            <a:extLst>
              <a:ext uri="{FF2B5EF4-FFF2-40B4-BE49-F238E27FC236}">
                <a16:creationId xmlns:a16="http://schemas.microsoft.com/office/drawing/2014/main" id="{17D6EBF9-B3E3-3D16-81D6-58808A2050B7}"/>
              </a:ext>
            </a:extLst>
          </p:cNvPr>
          <p:cNvSpPr>
            <a:spLocks noGrp="1"/>
          </p:cNvSpPr>
          <p:nvPr>
            <p:ph sz="half" idx="10"/>
          </p:nvPr>
        </p:nvSpPr>
        <p:spPr/>
        <p:txBody>
          <a:bodyPr/>
          <a:lstStyle/>
          <a:p>
            <a:r>
              <a:rPr lang="en-US" b="1" dirty="0"/>
              <a:t>Roth</a:t>
            </a:r>
          </a:p>
          <a:p>
            <a:pPr lvl="1"/>
            <a:r>
              <a:rPr lang="en-US" dirty="0"/>
              <a:t>Jelly Later (no tax deduction now)</a:t>
            </a:r>
          </a:p>
          <a:p>
            <a:pPr lvl="1"/>
            <a:r>
              <a:rPr lang="en-US" dirty="0"/>
              <a:t>Tax free distribution after 59 ½ </a:t>
            </a:r>
          </a:p>
          <a:p>
            <a:pPr lvl="1"/>
            <a:r>
              <a:rPr lang="en-US" dirty="0"/>
              <a:t>If money was there for at least 5 years</a:t>
            </a:r>
          </a:p>
          <a:p>
            <a:pPr lvl="1"/>
            <a:r>
              <a:rPr lang="en-US" dirty="0"/>
              <a:t>Phase Out </a:t>
            </a:r>
          </a:p>
          <a:p>
            <a:endParaRPr lang="en-US" dirty="0"/>
          </a:p>
        </p:txBody>
      </p:sp>
    </p:spTree>
    <p:extLst>
      <p:ext uri="{BB962C8B-B14F-4D97-AF65-F5344CB8AC3E}">
        <p14:creationId xmlns:p14="http://schemas.microsoft.com/office/powerpoint/2010/main" val="1503999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F177-E952-F7F3-54F8-E60BE0AB0831}"/>
              </a:ext>
            </a:extLst>
          </p:cNvPr>
          <p:cNvSpPr>
            <a:spLocks noGrp="1"/>
          </p:cNvSpPr>
          <p:nvPr>
            <p:ph type="title"/>
          </p:nvPr>
        </p:nvSpPr>
        <p:spPr/>
        <p:txBody>
          <a:bodyPr/>
          <a:lstStyle/>
          <a:p>
            <a:r>
              <a:rPr lang="en-US" dirty="0"/>
              <a:t>Tax Advantaged Accounts: Corporate Retirement Plans</a:t>
            </a:r>
          </a:p>
        </p:txBody>
      </p:sp>
      <p:sp>
        <p:nvSpPr>
          <p:cNvPr id="3" name="Content Placeholder 2">
            <a:extLst>
              <a:ext uri="{FF2B5EF4-FFF2-40B4-BE49-F238E27FC236}">
                <a16:creationId xmlns:a16="http://schemas.microsoft.com/office/drawing/2014/main" id="{8976BCC0-6259-FFE8-A6F6-AF8094A12F45}"/>
              </a:ext>
            </a:extLst>
          </p:cNvPr>
          <p:cNvSpPr>
            <a:spLocks noGrp="1"/>
          </p:cNvSpPr>
          <p:nvPr>
            <p:ph idx="1"/>
          </p:nvPr>
        </p:nvSpPr>
        <p:spPr>
          <a:xfrm>
            <a:off x="1358780" y="2272419"/>
            <a:ext cx="9995019" cy="3904543"/>
          </a:xfrm>
        </p:spPr>
        <p:txBody>
          <a:bodyPr>
            <a:normAutofit/>
          </a:bodyPr>
          <a:lstStyle/>
          <a:p>
            <a:r>
              <a:rPr lang="en-US" dirty="0"/>
              <a:t>401k, 403(b), 457, Thrift Plan</a:t>
            </a:r>
          </a:p>
          <a:p>
            <a:r>
              <a:rPr lang="en-US" dirty="0"/>
              <a:t>Roth or Traditional Contributions</a:t>
            </a:r>
          </a:p>
          <a:p>
            <a:r>
              <a:rPr lang="en-US" dirty="0"/>
              <a:t>May have company match</a:t>
            </a:r>
          </a:p>
          <a:p>
            <a:r>
              <a:rPr lang="en-US" dirty="0"/>
              <a:t>Deducted from payroll</a:t>
            </a:r>
          </a:p>
          <a:p>
            <a:r>
              <a:rPr lang="en-US" dirty="0"/>
              <a:t>Choices when separated from company</a:t>
            </a:r>
          </a:p>
          <a:p>
            <a:endParaRPr lang="en-US" dirty="0"/>
          </a:p>
          <a:p>
            <a:endParaRPr lang="en-US" dirty="0"/>
          </a:p>
        </p:txBody>
      </p:sp>
    </p:spTree>
    <p:extLst>
      <p:ext uri="{BB962C8B-B14F-4D97-AF65-F5344CB8AC3E}">
        <p14:creationId xmlns:p14="http://schemas.microsoft.com/office/powerpoint/2010/main" val="210686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47BFD-C0B1-51A6-0F69-0669A22547BA}"/>
              </a:ext>
            </a:extLst>
          </p:cNvPr>
          <p:cNvSpPr txBox="1">
            <a:spLocks/>
          </p:cNvSpPr>
          <p:nvPr/>
        </p:nvSpPr>
        <p:spPr>
          <a:xfrm>
            <a:off x="1358780" y="365125"/>
            <a:ext cx="999501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a:lstStyle>
          <a:p>
            <a:r>
              <a:rPr lang="en-US" dirty="0">
                <a:solidFill>
                  <a:srgbClr val="E8A415"/>
                </a:solidFill>
              </a:rPr>
              <a:t>Tax Advantaged Accounts: Annuities</a:t>
            </a:r>
          </a:p>
        </p:txBody>
      </p:sp>
      <p:sp>
        <p:nvSpPr>
          <p:cNvPr id="3" name="Content Placeholder 2">
            <a:extLst>
              <a:ext uri="{FF2B5EF4-FFF2-40B4-BE49-F238E27FC236}">
                <a16:creationId xmlns:a16="http://schemas.microsoft.com/office/drawing/2014/main" id="{4ABBDBA3-BE7C-F294-2006-8E421BF76290}"/>
              </a:ext>
            </a:extLst>
          </p:cNvPr>
          <p:cNvSpPr txBox="1">
            <a:spLocks/>
          </p:cNvSpPr>
          <p:nvPr/>
        </p:nvSpPr>
        <p:spPr>
          <a:xfrm>
            <a:off x="1648211" y="4542316"/>
            <a:ext cx="9995019" cy="19386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Fee for Riders</a:t>
            </a:r>
          </a:p>
          <a:p>
            <a:pPr lvl="1"/>
            <a:r>
              <a:rPr lang="en-US" sz="1600" dirty="0"/>
              <a:t>Guaranteed Income, Withdrawal, Accumulation</a:t>
            </a:r>
          </a:p>
          <a:p>
            <a:pPr lvl="1"/>
            <a:r>
              <a:rPr lang="en-US" sz="1600" dirty="0"/>
              <a:t>Accelerated Death Benefit</a:t>
            </a:r>
          </a:p>
          <a:p>
            <a:pPr lvl="1"/>
            <a:r>
              <a:rPr lang="en-US" sz="1600" dirty="0"/>
              <a:t>Additional Costs</a:t>
            </a:r>
          </a:p>
          <a:p>
            <a:r>
              <a:rPr lang="en-US" sz="1800" dirty="0"/>
              <a:t>Fee for Sub-accounts</a:t>
            </a:r>
          </a:p>
          <a:p>
            <a:r>
              <a:rPr lang="en-US" sz="1800" dirty="0"/>
              <a:t>Mortality and Expense</a:t>
            </a:r>
          </a:p>
          <a:p>
            <a:endParaRPr lang="en-US" sz="1800" dirty="0"/>
          </a:p>
        </p:txBody>
      </p:sp>
      <p:sp>
        <p:nvSpPr>
          <p:cNvPr id="4" name="Rectangle 3">
            <a:extLst>
              <a:ext uri="{FF2B5EF4-FFF2-40B4-BE49-F238E27FC236}">
                <a16:creationId xmlns:a16="http://schemas.microsoft.com/office/drawing/2014/main" id="{F77A7E63-1EF8-0A18-39AA-FF6B3EC3DEB5}"/>
              </a:ext>
            </a:extLst>
          </p:cNvPr>
          <p:cNvSpPr/>
          <p:nvPr/>
        </p:nvSpPr>
        <p:spPr>
          <a:xfrm>
            <a:off x="1358780" y="1847076"/>
            <a:ext cx="9525000" cy="25249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3200" dirty="0"/>
          </a:p>
        </p:txBody>
      </p:sp>
      <p:cxnSp>
        <p:nvCxnSpPr>
          <p:cNvPr id="5" name="Straight Connector 4">
            <a:extLst>
              <a:ext uri="{FF2B5EF4-FFF2-40B4-BE49-F238E27FC236}">
                <a16:creationId xmlns:a16="http://schemas.microsoft.com/office/drawing/2014/main" id="{A2A549AA-BC73-4FF4-CD04-C190B772D02E}"/>
              </a:ext>
            </a:extLst>
          </p:cNvPr>
          <p:cNvCxnSpPr>
            <a:cxnSpLocks/>
            <a:stCxn id="4" idx="0"/>
            <a:endCxn id="4" idx="2"/>
          </p:cNvCxnSpPr>
          <p:nvPr/>
        </p:nvCxnSpPr>
        <p:spPr>
          <a:xfrm>
            <a:off x="6121280" y="1847076"/>
            <a:ext cx="0" cy="2524969"/>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669E9FF5-C4A1-EFD3-3DEF-AE41EBF99A61}"/>
              </a:ext>
            </a:extLst>
          </p:cNvPr>
          <p:cNvCxnSpPr/>
          <p:nvPr/>
        </p:nvCxnSpPr>
        <p:spPr>
          <a:xfrm>
            <a:off x="1358780" y="2464613"/>
            <a:ext cx="95250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A343946-D689-FD81-D62B-131609F9C840}"/>
              </a:ext>
            </a:extLst>
          </p:cNvPr>
          <p:cNvSpPr txBox="1"/>
          <p:nvPr/>
        </p:nvSpPr>
        <p:spPr>
          <a:xfrm flipH="1">
            <a:off x="2824819" y="1909932"/>
            <a:ext cx="1239052" cy="461665"/>
          </a:xfrm>
          <a:prstGeom prst="rect">
            <a:avLst/>
          </a:prstGeom>
          <a:noFill/>
        </p:spPr>
        <p:txBody>
          <a:bodyPr wrap="square" rtlCol="0">
            <a:spAutoFit/>
          </a:bodyPr>
          <a:lstStyle/>
          <a:p>
            <a:r>
              <a:rPr lang="en-US" sz="2400" dirty="0"/>
              <a:t>Income</a:t>
            </a:r>
          </a:p>
        </p:txBody>
      </p:sp>
      <p:sp>
        <p:nvSpPr>
          <p:cNvPr id="8" name="TextBox 7">
            <a:extLst>
              <a:ext uri="{FF2B5EF4-FFF2-40B4-BE49-F238E27FC236}">
                <a16:creationId xmlns:a16="http://schemas.microsoft.com/office/drawing/2014/main" id="{A6818023-65B4-6A6C-CC91-BF099E54D7F3}"/>
              </a:ext>
            </a:extLst>
          </p:cNvPr>
          <p:cNvSpPr txBox="1"/>
          <p:nvPr/>
        </p:nvSpPr>
        <p:spPr>
          <a:xfrm>
            <a:off x="7722696" y="1947052"/>
            <a:ext cx="1559668" cy="461665"/>
          </a:xfrm>
          <a:prstGeom prst="rect">
            <a:avLst/>
          </a:prstGeom>
          <a:noFill/>
        </p:spPr>
        <p:txBody>
          <a:bodyPr wrap="square" rtlCol="0">
            <a:spAutoFit/>
          </a:bodyPr>
          <a:lstStyle/>
          <a:p>
            <a:r>
              <a:rPr lang="en-US" sz="2400" dirty="0"/>
              <a:t>Deferred</a:t>
            </a:r>
          </a:p>
        </p:txBody>
      </p:sp>
      <p:sp>
        <p:nvSpPr>
          <p:cNvPr id="9" name="TextBox 8">
            <a:extLst>
              <a:ext uri="{FF2B5EF4-FFF2-40B4-BE49-F238E27FC236}">
                <a16:creationId xmlns:a16="http://schemas.microsoft.com/office/drawing/2014/main" id="{1E4D8994-0B01-59DF-B965-F22C649EED54}"/>
              </a:ext>
            </a:extLst>
          </p:cNvPr>
          <p:cNvSpPr txBox="1"/>
          <p:nvPr/>
        </p:nvSpPr>
        <p:spPr>
          <a:xfrm>
            <a:off x="2051489" y="2654251"/>
            <a:ext cx="1369168" cy="584775"/>
          </a:xfrm>
          <a:prstGeom prst="rect">
            <a:avLst/>
          </a:prstGeom>
          <a:noFill/>
        </p:spPr>
        <p:txBody>
          <a:bodyPr wrap="square" rtlCol="0">
            <a:spAutoFit/>
          </a:bodyPr>
          <a:lstStyle/>
          <a:p>
            <a:r>
              <a:rPr lang="en-US" sz="3200" dirty="0"/>
              <a:t>Fixed</a:t>
            </a:r>
          </a:p>
        </p:txBody>
      </p:sp>
      <p:sp>
        <p:nvSpPr>
          <p:cNvPr id="10" name="TextBox 9">
            <a:extLst>
              <a:ext uri="{FF2B5EF4-FFF2-40B4-BE49-F238E27FC236}">
                <a16:creationId xmlns:a16="http://schemas.microsoft.com/office/drawing/2014/main" id="{167A46A5-691F-3342-1048-28E665FFC2B7}"/>
              </a:ext>
            </a:extLst>
          </p:cNvPr>
          <p:cNvSpPr txBox="1"/>
          <p:nvPr/>
        </p:nvSpPr>
        <p:spPr>
          <a:xfrm>
            <a:off x="6756838" y="2654251"/>
            <a:ext cx="1369168" cy="584775"/>
          </a:xfrm>
          <a:prstGeom prst="rect">
            <a:avLst/>
          </a:prstGeom>
          <a:noFill/>
        </p:spPr>
        <p:txBody>
          <a:bodyPr wrap="square" rtlCol="0">
            <a:spAutoFit/>
          </a:bodyPr>
          <a:lstStyle/>
          <a:p>
            <a:r>
              <a:rPr lang="en-US" sz="3200" dirty="0"/>
              <a:t>Fixed</a:t>
            </a:r>
          </a:p>
        </p:txBody>
      </p:sp>
      <p:sp>
        <p:nvSpPr>
          <p:cNvPr id="11" name="TextBox 10">
            <a:extLst>
              <a:ext uri="{FF2B5EF4-FFF2-40B4-BE49-F238E27FC236}">
                <a16:creationId xmlns:a16="http://schemas.microsoft.com/office/drawing/2014/main" id="{EE9F5959-D5C4-9AD2-09A4-7ABCBAEDE2EC}"/>
              </a:ext>
            </a:extLst>
          </p:cNvPr>
          <p:cNvSpPr txBox="1"/>
          <p:nvPr/>
        </p:nvSpPr>
        <p:spPr>
          <a:xfrm>
            <a:off x="4051266" y="2654250"/>
            <a:ext cx="1864469" cy="584775"/>
          </a:xfrm>
          <a:prstGeom prst="rect">
            <a:avLst/>
          </a:prstGeom>
          <a:noFill/>
        </p:spPr>
        <p:txBody>
          <a:bodyPr wrap="square" rtlCol="0">
            <a:spAutoFit/>
          </a:bodyPr>
          <a:lstStyle/>
          <a:p>
            <a:r>
              <a:rPr lang="en-US" sz="3200" dirty="0"/>
              <a:t>Variable</a:t>
            </a:r>
          </a:p>
        </p:txBody>
      </p:sp>
      <p:sp>
        <p:nvSpPr>
          <p:cNvPr id="12" name="TextBox 11">
            <a:extLst>
              <a:ext uri="{FF2B5EF4-FFF2-40B4-BE49-F238E27FC236}">
                <a16:creationId xmlns:a16="http://schemas.microsoft.com/office/drawing/2014/main" id="{1F042A53-2CE0-A0C9-AC63-2C6824D1A42A}"/>
              </a:ext>
            </a:extLst>
          </p:cNvPr>
          <p:cNvSpPr txBox="1"/>
          <p:nvPr/>
        </p:nvSpPr>
        <p:spPr>
          <a:xfrm>
            <a:off x="8760921" y="2634885"/>
            <a:ext cx="1864469" cy="584775"/>
          </a:xfrm>
          <a:prstGeom prst="rect">
            <a:avLst/>
          </a:prstGeom>
          <a:noFill/>
        </p:spPr>
        <p:txBody>
          <a:bodyPr wrap="square" rtlCol="0">
            <a:spAutoFit/>
          </a:bodyPr>
          <a:lstStyle/>
          <a:p>
            <a:r>
              <a:rPr lang="en-US" sz="3200" dirty="0"/>
              <a:t>Variable</a:t>
            </a:r>
          </a:p>
        </p:txBody>
      </p:sp>
      <p:sp>
        <p:nvSpPr>
          <p:cNvPr id="13" name="TextBox 12">
            <a:extLst>
              <a:ext uri="{FF2B5EF4-FFF2-40B4-BE49-F238E27FC236}">
                <a16:creationId xmlns:a16="http://schemas.microsoft.com/office/drawing/2014/main" id="{5D6FB652-97BF-2541-4692-F5527A66028B}"/>
              </a:ext>
            </a:extLst>
          </p:cNvPr>
          <p:cNvSpPr txBox="1"/>
          <p:nvPr/>
        </p:nvSpPr>
        <p:spPr>
          <a:xfrm>
            <a:off x="1948962" y="3433521"/>
            <a:ext cx="1480285" cy="584775"/>
          </a:xfrm>
          <a:prstGeom prst="rect">
            <a:avLst/>
          </a:prstGeom>
          <a:noFill/>
        </p:spPr>
        <p:txBody>
          <a:bodyPr wrap="square" rtlCol="0">
            <a:spAutoFit/>
          </a:bodyPr>
          <a:lstStyle/>
          <a:p>
            <a:r>
              <a:rPr lang="en-US" sz="3200" dirty="0"/>
              <a:t>No fee</a:t>
            </a:r>
          </a:p>
        </p:txBody>
      </p:sp>
      <p:sp>
        <p:nvSpPr>
          <p:cNvPr id="14" name="TextBox 13">
            <a:extLst>
              <a:ext uri="{FF2B5EF4-FFF2-40B4-BE49-F238E27FC236}">
                <a16:creationId xmlns:a16="http://schemas.microsoft.com/office/drawing/2014/main" id="{04A08E25-DD0E-FC35-EDFD-33FA3DCC1FCA}"/>
              </a:ext>
            </a:extLst>
          </p:cNvPr>
          <p:cNvSpPr txBox="1"/>
          <p:nvPr/>
        </p:nvSpPr>
        <p:spPr>
          <a:xfrm>
            <a:off x="4190610" y="3446276"/>
            <a:ext cx="1480285" cy="584775"/>
          </a:xfrm>
          <a:prstGeom prst="rect">
            <a:avLst/>
          </a:prstGeom>
          <a:noFill/>
        </p:spPr>
        <p:txBody>
          <a:bodyPr wrap="square" rtlCol="0">
            <a:spAutoFit/>
          </a:bodyPr>
          <a:lstStyle/>
          <a:p>
            <a:r>
              <a:rPr lang="en-US" sz="3200" dirty="0"/>
              <a:t>No fee</a:t>
            </a:r>
          </a:p>
        </p:txBody>
      </p:sp>
      <p:sp>
        <p:nvSpPr>
          <p:cNvPr id="15" name="TextBox 14">
            <a:extLst>
              <a:ext uri="{FF2B5EF4-FFF2-40B4-BE49-F238E27FC236}">
                <a16:creationId xmlns:a16="http://schemas.microsoft.com/office/drawing/2014/main" id="{408F4144-A806-EF9D-0BB2-9657D556EED4}"/>
              </a:ext>
            </a:extLst>
          </p:cNvPr>
          <p:cNvSpPr txBox="1"/>
          <p:nvPr/>
        </p:nvSpPr>
        <p:spPr>
          <a:xfrm>
            <a:off x="6645721" y="3409298"/>
            <a:ext cx="1480285" cy="584775"/>
          </a:xfrm>
          <a:prstGeom prst="rect">
            <a:avLst/>
          </a:prstGeom>
          <a:noFill/>
        </p:spPr>
        <p:txBody>
          <a:bodyPr wrap="square" rtlCol="0">
            <a:spAutoFit/>
          </a:bodyPr>
          <a:lstStyle/>
          <a:p>
            <a:r>
              <a:rPr lang="en-US" sz="3200" dirty="0"/>
              <a:t>No fee</a:t>
            </a:r>
          </a:p>
        </p:txBody>
      </p:sp>
      <p:sp>
        <p:nvSpPr>
          <p:cNvPr id="16" name="TextBox 15">
            <a:extLst>
              <a:ext uri="{FF2B5EF4-FFF2-40B4-BE49-F238E27FC236}">
                <a16:creationId xmlns:a16="http://schemas.microsoft.com/office/drawing/2014/main" id="{18BE2D31-1407-E700-5C80-64389EE00250}"/>
              </a:ext>
            </a:extLst>
          </p:cNvPr>
          <p:cNvSpPr txBox="1"/>
          <p:nvPr/>
        </p:nvSpPr>
        <p:spPr>
          <a:xfrm>
            <a:off x="9057354" y="3416537"/>
            <a:ext cx="1315194" cy="584775"/>
          </a:xfrm>
          <a:prstGeom prst="rect">
            <a:avLst/>
          </a:prstGeom>
          <a:noFill/>
        </p:spPr>
        <p:txBody>
          <a:bodyPr wrap="square" rtlCol="0">
            <a:spAutoFit/>
          </a:bodyPr>
          <a:lstStyle/>
          <a:p>
            <a:r>
              <a:rPr lang="en-US" sz="3200" dirty="0">
                <a:solidFill>
                  <a:srgbClr val="FF0000"/>
                </a:solidFill>
              </a:rPr>
              <a:t>Fees</a:t>
            </a:r>
          </a:p>
        </p:txBody>
      </p:sp>
    </p:spTree>
    <p:extLst>
      <p:ext uri="{BB962C8B-B14F-4D97-AF65-F5344CB8AC3E}">
        <p14:creationId xmlns:p14="http://schemas.microsoft.com/office/powerpoint/2010/main" val="4236623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080F-FBD2-ECB8-BA7A-2CFC992DC8EB}"/>
              </a:ext>
            </a:extLst>
          </p:cNvPr>
          <p:cNvSpPr>
            <a:spLocks noGrp="1"/>
          </p:cNvSpPr>
          <p:nvPr>
            <p:ph type="title"/>
          </p:nvPr>
        </p:nvSpPr>
        <p:spPr/>
        <p:txBody>
          <a:bodyPr/>
          <a:lstStyle/>
          <a:p>
            <a:r>
              <a:rPr lang="en-US" dirty="0"/>
              <a:t>It’s Your Money</a:t>
            </a:r>
          </a:p>
        </p:txBody>
      </p:sp>
      <p:sp>
        <p:nvSpPr>
          <p:cNvPr id="3" name="Content Placeholder 2">
            <a:extLst>
              <a:ext uri="{FF2B5EF4-FFF2-40B4-BE49-F238E27FC236}">
                <a16:creationId xmlns:a16="http://schemas.microsoft.com/office/drawing/2014/main" id="{264CA99E-95A9-672C-E0FD-8EE52ABF81FB}"/>
              </a:ext>
            </a:extLst>
          </p:cNvPr>
          <p:cNvSpPr>
            <a:spLocks noGrp="1"/>
          </p:cNvSpPr>
          <p:nvPr>
            <p:ph idx="1"/>
          </p:nvPr>
        </p:nvSpPr>
        <p:spPr>
          <a:xfrm>
            <a:off x="1358780" y="2580237"/>
            <a:ext cx="9995019" cy="3596725"/>
          </a:xfrm>
        </p:spPr>
        <p:txBody>
          <a:bodyPr/>
          <a:lstStyle/>
          <a:p>
            <a:r>
              <a:rPr lang="en-US" dirty="0"/>
              <a:t>Consider when you want to access your money</a:t>
            </a:r>
          </a:p>
          <a:p>
            <a:r>
              <a:rPr lang="en-US" dirty="0"/>
              <a:t>Consider who should control your money</a:t>
            </a:r>
          </a:p>
          <a:p>
            <a:r>
              <a:rPr lang="en-US" dirty="0"/>
              <a:t>Consider tax sensitivity</a:t>
            </a:r>
          </a:p>
          <a:p>
            <a:pPr marL="0" indent="0">
              <a:buNone/>
            </a:pPr>
            <a:endParaRPr lang="en-US" dirty="0"/>
          </a:p>
          <a:p>
            <a:endParaRPr lang="en-US" dirty="0"/>
          </a:p>
        </p:txBody>
      </p:sp>
    </p:spTree>
    <p:extLst>
      <p:ext uri="{BB962C8B-B14F-4D97-AF65-F5344CB8AC3E}">
        <p14:creationId xmlns:p14="http://schemas.microsoft.com/office/powerpoint/2010/main" val="3433801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TotalTime>
  <Words>388</Words>
  <Application>Microsoft Office PowerPoint</Application>
  <PresentationFormat>Widescreen</PresentationFormat>
  <Paragraphs>83</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Arial Narrow</vt:lpstr>
      <vt:lpstr>Avenir Book</vt:lpstr>
      <vt:lpstr>Avenir Next LT Pro Demi</vt:lpstr>
      <vt:lpstr>AvenirBook</vt:lpstr>
      <vt:lpstr>Trade Gothic LT Std Extended</vt:lpstr>
      <vt:lpstr>Office Theme</vt:lpstr>
      <vt:lpstr>Wealth Building Class</vt:lpstr>
      <vt:lpstr>Taxability, Timing and Control</vt:lpstr>
      <vt:lpstr>After-Tax Registrations</vt:lpstr>
      <vt:lpstr>After-Tax Account: Trusts</vt:lpstr>
      <vt:lpstr>Tax Advantaged Accounts: IRAs</vt:lpstr>
      <vt:lpstr>Tax Advantaged Accounts: Corporate Retirement Plans</vt:lpstr>
      <vt:lpstr>PowerPoint Presentation</vt:lpstr>
      <vt:lpstr>It’s Your Money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9</cp:revision>
  <dcterms:created xsi:type="dcterms:W3CDTF">2024-11-22T19:39:48Z</dcterms:created>
  <dcterms:modified xsi:type="dcterms:W3CDTF">2025-09-18T20:35:36Z</dcterms:modified>
</cp:coreProperties>
</file>